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308" r:id="rId5"/>
    <p:sldId id="259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309" r:id="rId35"/>
    <p:sldId id="296" r:id="rId36"/>
    <p:sldId id="297" r:id="rId37"/>
    <p:sldId id="298" r:id="rId38"/>
    <p:sldId id="299" r:id="rId39"/>
    <p:sldId id="300" r:id="rId40"/>
    <p:sldId id="301" r:id="rId41"/>
    <p:sldId id="302" r:id="rId42"/>
    <p:sldId id="303" r:id="rId43"/>
    <p:sldId id="304" r:id="rId44"/>
    <p:sldId id="305" r:id="rId45"/>
    <p:sldId id="307" r:id="rId4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7888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34509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7149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3867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818534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63227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595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7036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49684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2544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62947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D6909-E3C4-4A5C-A704-B0B6C6214BDE}" type="datetimeFigureOut">
              <a:rPr lang="el-GR" smtClean="0"/>
              <a:t>1/3/2014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E886CF-66D4-4C51-ABAC-54DBD176F654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2246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SYSTEMS BIOLOGY IN DRUG DISCOVERY</a:t>
            </a:r>
            <a:endParaRPr lang="el-GR" dirty="0">
              <a:solidFill>
                <a:srgbClr val="FFFF00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539552" y="2564904"/>
            <a:ext cx="7776864" cy="3672408"/>
          </a:xfrm>
        </p:spPr>
        <p:txBody>
          <a:bodyPr/>
          <a:lstStyle/>
          <a:p>
            <a:r>
              <a:rPr lang="el-GR" dirty="0" smtClean="0">
                <a:solidFill>
                  <a:srgbClr val="FFFF00"/>
                </a:solidFill>
              </a:rPr>
              <a:t>ΒΙΒΛΙΟΓΡΑΦΙΚΟ ΘΕΜΑ ΣΤΟ ΜΑΘΗΜΑ </a:t>
            </a:r>
          </a:p>
          <a:p>
            <a:r>
              <a:rPr lang="el-GR" dirty="0" smtClean="0">
                <a:solidFill>
                  <a:srgbClr val="FFFF00"/>
                </a:solidFill>
              </a:rPr>
              <a:t>ΕΜΒΙΟΜΗΧΑΝΙΚΗ-ΕΜΒΙΟΙΑΤΡΙΚΗ ΤΕΧΝΟΛΟΓΙΑ</a:t>
            </a:r>
          </a:p>
          <a:p>
            <a:endParaRPr lang="el-GR" dirty="0">
              <a:solidFill>
                <a:srgbClr val="FFFF00"/>
              </a:solidFill>
            </a:endParaRPr>
          </a:p>
          <a:p>
            <a:r>
              <a:rPr lang="el-GR" dirty="0" smtClean="0">
                <a:solidFill>
                  <a:srgbClr val="FFFF00"/>
                </a:solidFill>
              </a:rPr>
              <a:t>ΟΝΟΜΑ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  <a:r>
              <a:rPr lang="el-GR" dirty="0" smtClean="0">
                <a:solidFill>
                  <a:srgbClr val="FFFF00"/>
                </a:solidFill>
              </a:rPr>
              <a:t> ΚΑΡΑΓΙΑΝΝΟΠΟΥΛΟΣ ΦΑΕΘΟΝΤΑΣ</a:t>
            </a: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108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biotools.eu/imagenes/FOTO%201%20-%20ESQUEM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456" y="548680"/>
            <a:ext cx="8175940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507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FFFF00"/>
                </a:solidFill>
              </a:rPr>
              <a:t>Microarrays </a:t>
            </a:r>
            <a:r>
              <a:rPr lang="el-GR" dirty="0" smtClean="0">
                <a:solidFill>
                  <a:srgbClr val="FFFF00"/>
                </a:solidFill>
              </a:rPr>
              <a:t>πολύ σημαντική διαγνωστική μέθοδος καθώς μπορούμε να ελέγξουμε την αποτελεσματικότητα των φαρμάκων σε κύτταρα στα οποία έχει εγχυθεί το φάρμακο σε σύγκριση με κύτταρα που δεν έχει.</a:t>
            </a:r>
          </a:p>
          <a:p>
            <a:pPr algn="just"/>
            <a:endParaRPr lang="el-GR" dirty="0" smtClean="0">
              <a:solidFill>
                <a:srgbClr val="FFFF00"/>
              </a:solidFill>
            </a:endParaRP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Επίσης ανοίγει νέες προοπτικές για την αποκρυπτογράφηση του μη κωδικοποιημένου </a:t>
            </a:r>
            <a:r>
              <a:rPr lang="en-US" dirty="0" smtClean="0">
                <a:solidFill>
                  <a:srgbClr val="FFFF00"/>
                </a:solidFill>
              </a:rPr>
              <a:t>DNA </a:t>
            </a:r>
            <a:r>
              <a:rPr lang="el-GR" dirty="0" smtClean="0">
                <a:solidFill>
                  <a:srgbClr val="FFFF00"/>
                </a:solidFill>
              </a:rPr>
              <a:t> που λειτουργούν ως ρυθμιστικοί μηχανισμοί των κυττάρων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013865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ΑΝΑΓΩΓΗ ΤΩΝ ΕΡΓΑΣΤΗΡΙΑΚΩΝ ΔΕΔΟΜΕΝΩΝ ΣΕ ΓΟΝΙΔΙΑΚΗ ΚΛΙΜΑΚΑ </a:t>
            </a:r>
            <a:endParaRPr lang="el-GR" dirty="0">
              <a:solidFill>
                <a:srgbClr val="FFFF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Τα περισσότερα δεδομένα εξάγονται με βάση εργαστηριακά πειράματα. Ωστόσο τα δεδομένα αυτά δεν είναι ακριβή καθώς δε γίνονται σε ζωντανούς οργανισμούς. </a:t>
            </a:r>
          </a:p>
          <a:p>
            <a:pPr marL="0" indent="0">
              <a:buNone/>
            </a:pPr>
            <a:endParaRPr lang="el-GR" dirty="0" smtClean="0">
              <a:solidFill>
                <a:srgbClr val="FFFF00"/>
              </a:solidFill>
            </a:endParaRPr>
          </a:p>
          <a:p>
            <a:r>
              <a:rPr lang="el-GR" dirty="0" smtClean="0">
                <a:solidFill>
                  <a:srgbClr val="FFFF00"/>
                </a:solidFill>
              </a:rPr>
              <a:t>Προσπάθεια κατανόησης και εξάλειψης του λάθους   </a:t>
            </a: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278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el-GR" dirty="0" smtClean="0">
                <a:solidFill>
                  <a:srgbClr val="FFFF00"/>
                </a:solidFill>
              </a:rPr>
              <a:t>ΜΕΘΟΔΟΙ ΣΥΛΛΟΓΗΣ ΔΕΔΟΜΕΝΩΝ</a:t>
            </a:r>
            <a:endParaRPr lang="el-GR" dirty="0">
              <a:solidFill>
                <a:srgbClr val="FFFF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fontScale="85000" lnSpcReduction="20000"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 ΜΕΘΟΔΟΣ </a:t>
            </a:r>
            <a:r>
              <a:rPr lang="en-US" dirty="0" smtClean="0">
                <a:solidFill>
                  <a:srgbClr val="FFFF00"/>
                </a:solidFill>
              </a:rPr>
              <a:t>YEAST 2 HYBRID</a:t>
            </a:r>
            <a:r>
              <a:rPr lang="el-GR" dirty="0" smtClean="0">
                <a:solidFill>
                  <a:srgbClr val="FFFF00"/>
                </a:solidFill>
              </a:rPr>
              <a:t> (Υ2Η) </a:t>
            </a:r>
          </a:p>
          <a:p>
            <a:pPr marL="0" indent="0" algn="just">
              <a:buNone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- Εξετάζουμε δύο γονίδια, το γονίδιο που ρυθμίζει την  </a:t>
            </a:r>
          </a:p>
          <a:p>
            <a:pPr marL="0" indent="0" algn="just"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αντιγραφή </a:t>
            </a:r>
            <a:r>
              <a:rPr lang="en-US" dirty="0" smtClean="0">
                <a:solidFill>
                  <a:srgbClr val="FFFF00"/>
                </a:solidFill>
              </a:rPr>
              <a:t>(transcription gene ) </a:t>
            </a:r>
            <a:r>
              <a:rPr lang="el-GR" dirty="0" smtClean="0">
                <a:solidFill>
                  <a:srgbClr val="FFFF00"/>
                </a:solidFill>
              </a:rPr>
              <a:t>και το γονίδιο το οποίο  </a:t>
            </a:r>
          </a:p>
          <a:p>
            <a:pPr marL="0" indent="0" algn="just"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αντιγράφεται (</a:t>
            </a:r>
            <a:r>
              <a:rPr lang="en-US" dirty="0" smtClean="0">
                <a:solidFill>
                  <a:srgbClr val="FFFF00"/>
                </a:solidFill>
              </a:rPr>
              <a:t>reporter gene)</a:t>
            </a:r>
            <a:endParaRPr lang="el-GR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dirty="0" smtClean="0">
              <a:solidFill>
                <a:srgbClr val="FFFF00"/>
              </a:solidFill>
            </a:endParaRPr>
          </a:p>
          <a:p>
            <a:pPr algn="just"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Το </a:t>
            </a:r>
            <a:r>
              <a:rPr lang="en-US" dirty="0" smtClean="0">
                <a:solidFill>
                  <a:srgbClr val="FFFF00"/>
                </a:solidFill>
              </a:rPr>
              <a:t>transcription gene </a:t>
            </a:r>
            <a:r>
              <a:rPr lang="el-GR" dirty="0" smtClean="0">
                <a:solidFill>
                  <a:srgbClr val="FFFF00"/>
                </a:solidFill>
              </a:rPr>
              <a:t>αποτελείται από δύο τμήματα , το τμήμα που παράγει την </a:t>
            </a:r>
            <a:r>
              <a:rPr lang="el-GR" dirty="0" err="1" smtClean="0">
                <a:solidFill>
                  <a:srgbClr val="FFFF00"/>
                </a:solidFill>
              </a:rPr>
              <a:t>πρωτείνη</a:t>
            </a:r>
            <a:r>
              <a:rPr lang="el-GR" dirty="0" smtClean="0">
                <a:solidFill>
                  <a:srgbClr val="FFFF00"/>
                </a:solidFill>
              </a:rPr>
              <a:t> που προσκολλάται </a:t>
            </a:r>
            <a:r>
              <a:rPr lang="en-US" dirty="0" smtClean="0">
                <a:solidFill>
                  <a:srgbClr val="FFFF00"/>
                </a:solidFill>
              </a:rPr>
              <a:t>(binding domain)</a:t>
            </a:r>
            <a:r>
              <a:rPr lang="el-GR" dirty="0" smtClean="0">
                <a:solidFill>
                  <a:srgbClr val="FFFF00"/>
                </a:solidFill>
              </a:rPr>
              <a:t> στην αλληλουχία ενεργοποίησης του </a:t>
            </a:r>
            <a:r>
              <a:rPr lang="en-US" dirty="0" smtClean="0">
                <a:solidFill>
                  <a:srgbClr val="FFFF00"/>
                </a:solidFill>
              </a:rPr>
              <a:t>reporter gene (UAS) </a:t>
            </a:r>
            <a:r>
              <a:rPr lang="el-GR" dirty="0" smtClean="0">
                <a:solidFill>
                  <a:srgbClr val="FFFF00"/>
                </a:solidFill>
              </a:rPr>
              <a:t>και το τμήμα (</a:t>
            </a:r>
            <a:r>
              <a:rPr lang="en-US" dirty="0" smtClean="0">
                <a:solidFill>
                  <a:srgbClr val="FFFF00"/>
                </a:solidFill>
              </a:rPr>
              <a:t>activation domain)</a:t>
            </a:r>
            <a:r>
              <a:rPr lang="el-GR" dirty="0" smtClean="0">
                <a:solidFill>
                  <a:srgbClr val="FFFF00"/>
                </a:solidFill>
              </a:rPr>
              <a:t> που παράγει την </a:t>
            </a:r>
            <a:r>
              <a:rPr lang="el-GR" dirty="0" err="1" smtClean="0">
                <a:solidFill>
                  <a:srgbClr val="FFFF00"/>
                </a:solidFill>
              </a:rPr>
              <a:t>πρωτείνη</a:t>
            </a:r>
            <a:r>
              <a:rPr lang="el-GR" dirty="0" smtClean="0">
                <a:solidFill>
                  <a:srgbClr val="FFFF00"/>
                </a:solidFill>
              </a:rPr>
              <a:t> που ενεργοποιεί  την έκφραση του </a:t>
            </a:r>
            <a:r>
              <a:rPr lang="en-US" dirty="0" smtClean="0">
                <a:solidFill>
                  <a:srgbClr val="FFFF00"/>
                </a:solidFill>
              </a:rPr>
              <a:t>reporter gene.</a:t>
            </a:r>
            <a:endParaRPr lang="el-GR" dirty="0" smtClean="0">
              <a:solidFill>
                <a:srgbClr val="FFFF00"/>
              </a:solidFill>
            </a:endParaRPr>
          </a:p>
          <a:p>
            <a:pPr algn="just">
              <a:buFontTx/>
              <a:buChar char="-"/>
            </a:pPr>
            <a:endParaRPr lang="el-GR" dirty="0">
              <a:solidFill>
                <a:srgbClr val="FFFF00"/>
              </a:solidFill>
            </a:endParaRPr>
          </a:p>
          <a:p>
            <a:pPr algn="just">
              <a:buFontTx/>
              <a:buChar char="-"/>
            </a:pP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Όταν τα δύο τμήματα αυτά ενωθούν τότε δίνεται εντολή στο </a:t>
            </a:r>
            <a:r>
              <a:rPr lang="en-US" dirty="0" smtClean="0">
                <a:solidFill>
                  <a:srgbClr val="FFFF00"/>
                </a:solidFill>
              </a:rPr>
              <a:t>reporter gene </a:t>
            </a:r>
            <a:r>
              <a:rPr lang="el-GR" dirty="0" smtClean="0">
                <a:solidFill>
                  <a:srgbClr val="FFFF00"/>
                </a:solidFill>
              </a:rPr>
              <a:t>να εκφραστεί.</a:t>
            </a:r>
            <a:endParaRPr lang="en-US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4977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336704"/>
          </a:xfrm>
        </p:spPr>
        <p:txBody>
          <a:bodyPr>
            <a:normAutofit fontScale="92500" lnSpcReduction="10000"/>
          </a:bodyPr>
          <a:lstStyle/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endParaRPr lang="el-GR" dirty="0" smtClean="0"/>
          </a:p>
          <a:p>
            <a:endParaRPr lang="el-GR" dirty="0"/>
          </a:p>
          <a:p>
            <a:pPr algn="just"/>
            <a:endParaRPr lang="el-GR" dirty="0" smtClean="0"/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Η ύπαρξη της πρωτεΐνης που παράγεται από το </a:t>
            </a:r>
            <a:r>
              <a:rPr lang="en-US" dirty="0" smtClean="0">
                <a:solidFill>
                  <a:srgbClr val="FFFF00"/>
                </a:solidFill>
              </a:rPr>
              <a:t>transcription gene </a:t>
            </a:r>
            <a:r>
              <a:rPr lang="el-GR" dirty="0" smtClean="0">
                <a:solidFill>
                  <a:srgbClr val="FFFF00"/>
                </a:solidFill>
              </a:rPr>
              <a:t>υπονοεί την αλληλεπίδραση μεταξύ των πρωτεϊνών </a:t>
            </a:r>
            <a:r>
              <a:rPr lang="en-US" dirty="0" smtClean="0">
                <a:solidFill>
                  <a:srgbClr val="FFFF00"/>
                </a:solidFill>
              </a:rPr>
              <a:t>Bait-Prey (</a:t>
            </a:r>
            <a:r>
              <a:rPr lang="el-GR" dirty="0" smtClean="0">
                <a:solidFill>
                  <a:srgbClr val="FFFF00"/>
                </a:solidFill>
              </a:rPr>
              <a:t>δόλωμα –κυνηγό )</a:t>
            </a:r>
            <a:endParaRPr lang="el-GR" dirty="0">
              <a:solidFill>
                <a:srgbClr val="FFFF0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52388"/>
            <a:ext cx="6336704" cy="4164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465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Άλλες </a:t>
            </a:r>
            <a:r>
              <a:rPr lang="el-GR" dirty="0" err="1" smtClean="0">
                <a:solidFill>
                  <a:srgbClr val="FFFF00"/>
                </a:solidFill>
              </a:rPr>
              <a:t>μεθόδοι</a:t>
            </a:r>
            <a:r>
              <a:rPr lang="el-GR" dirty="0" smtClean="0">
                <a:solidFill>
                  <a:srgbClr val="FFFF00"/>
                </a:solidFill>
              </a:rPr>
              <a:t> για την ανίχνευση των </a:t>
            </a:r>
            <a:r>
              <a:rPr lang="el-GR" dirty="0" err="1" smtClean="0">
                <a:solidFill>
                  <a:srgbClr val="FFFF00"/>
                </a:solidFill>
              </a:rPr>
              <a:t>πρωτεινών</a:t>
            </a:r>
            <a:r>
              <a:rPr lang="el-GR" dirty="0" smtClean="0">
                <a:solidFill>
                  <a:srgbClr val="FFFF00"/>
                </a:solidFill>
              </a:rPr>
              <a:t> είναι 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</a:p>
          <a:p>
            <a:pPr algn="just">
              <a:buFontTx/>
              <a:buChar char="-"/>
            </a:pPr>
            <a:r>
              <a:rPr lang="en-US" dirty="0" smtClean="0">
                <a:solidFill>
                  <a:srgbClr val="FFFF00"/>
                </a:solidFill>
              </a:rPr>
              <a:t>AP</a:t>
            </a:r>
            <a:r>
              <a:rPr lang="el-GR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(Affinity purification) </a:t>
            </a:r>
            <a:r>
              <a:rPr lang="el-GR" dirty="0" smtClean="0">
                <a:solidFill>
                  <a:srgbClr val="FFFF00"/>
                </a:solidFill>
              </a:rPr>
              <a:t>εντοπισμός της </a:t>
            </a:r>
            <a:r>
              <a:rPr lang="el-GR" dirty="0" err="1" smtClean="0">
                <a:solidFill>
                  <a:srgbClr val="FFFF00"/>
                </a:solidFill>
              </a:rPr>
              <a:t>πρωτείνης</a:t>
            </a:r>
            <a:r>
              <a:rPr lang="el-GR" dirty="0" smtClean="0">
                <a:solidFill>
                  <a:srgbClr val="FFFF00"/>
                </a:solidFill>
              </a:rPr>
              <a:t> από ένα μείγμα με βάση ένα συγκεκριμένο αντίσωμα.</a:t>
            </a:r>
          </a:p>
          <a:p>
            <a:pPr marL="0" indent="0" algn="just">
              <a:buNone/>
            </a:pPr>
            <a:endParaRPr lang="el-GR" dirty="0" smtClean="0">
              <a:solidFill>
                <a:srgbClr val="FFFF00"/>
              </a:solidFill>
            </a:endParaRPr>
          </a:p>
          <a:p>
            <a:pPr algn="just">
              <a:buFontTx/>
              <a:buChar char="-"/>
            </a:pPr>
            <a:r>
              <a:rPr lang="en-US" dirty="0" smtClean="0">
                <a:solidFill>
                  <a:srgbClr val="FFFF00"/>
                </a:solidFill>
              </a:rPr>
              <a:t>TAP (Tandem affinity purification) </a:t>
            </a:r>
            <a:r>
              <a:rPr lang="el-GR" dirty="0" smtClean="0">
                <a:solidFill>
                  <a:srgbClr val="FFFF00"/>
                </a:solidFill>
              </a:rPr>
              <a:t>παραλλαγή της μεθόδου </a:t>
            </a:r>
            <a:r>
              <a:rPr lang="en-US" dirty="0" smtClean="0">
                <a:solidFill>
                  <a:srgbClr val="FFFF00"/>
                </a:solidFill>
              </a:rPr>
              <a:t>AP</a:t>
            </a:r>
            <a:r>
              <a:rPr lang="el-GR" dirty="0" smtClean="0">
                <a:solidFill>
                  <a:srgbClr val="FFFF00"/>
                </a:solidFill>
              </a:rPr>
              <a:t> αλλά με ανίχνευση της </a:t>
            </a:r>
            <a:r>
              <a:rPr lang="el-GR" dirty="0" err="1" smtClean="0">
                <a:solidFill>
                  <a:srgbClr val="FFFF00"/>
                </a:solidFill>
              </a:rPr>
              <a:t>πρωτείνης</a:t>
            </a:r>
            <a:r>
              <a:rPr lang="el-GR" dirty="0" smtClean="0">
                <a:solidFill>
                  <a:srgbClr val="FFFF00"/>
                </a:solidFill>
              </a:rPr>
              <a:t> σε δύο στάδια καθαρισμού από αντισώματα. </a:t>
            </a:r>
            <a:endParaRPr lang="en-US" dirty="0" smtClean="0">
              <a:solidFill>
                <a:srgbClr val="FFFF00"/>
              </a:solidFill>
            </a:endParaRPr>
          </a:p>
          <a:p>
            <a:pPr algn="just">
              <a:buFontTx/>
              <a:buChar char="-"/>
            </a:pPr>
            <a:endParaRPr lang="en-US" dirty="0" smtClean="0">
              <a:solidFill>
                <a:srgbClr val="FFFF00"/>
              </a:solidFill>
            </a:endParaRPr>
          </a:p>
          <a:p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5774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53" y="332656"/>
            <a:ext cx="8217912" cy="5760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85162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539552" y="3221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ΛΑΘΗ ΣΕ ΠΕΙΡΑΜΑΤΙΚΑ ΔΕΔΟΜΕΝΑ</a:t>
            </a:r>
            <a:endParaRPr lang="el-GR" dirty="0">
              <a:solidFill>
                <a:srgbClr val="FFFF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179512" y="1052736"/>
            <a:ext cx="8867328" cy="597666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Τα δεδομένα που προκύπτουν περιέχουν λάθη τόσο θετικά </a:t>
            </a:r>
            <a:r>
              <a:rPr lang="en-US" dirty="0" smtClean="0">
                <a:solidFill>
                  <a:srgbClr val="FFFF00"/>
                </a:solidFill>
              </a:rPr>
              <a:t>(</a:t>
            </a:r>
            <a:r>
              <a:rPr lang="el-GR" dirty="0" smtClean="0">
                <a:solidFill>
                  <a:srgbClr val="FFFF00"/>
                </a:solidFill>
              </a:rPr>
              <a:t>μεγαλύτερη </a:t>
            </a:r>
            <a:r>
              <a:rPr lang="el-GR" dirty="0" err="1" smtClean="0">
                <a:solidFill>
                  <a:srgbClr val="FFFF00"/>
                </a:solidFill>
              </a:rPr>
              <a:t>συγκεντρωση</a:t>
            </a:r>
            <a:r>
              <a:rPr lang="el-GR" dirty="0" smtClean="0">
                <a:solidFill>
                  <a:srgbClr val="FFFF00"/>
                </a:solidFill>
              </a:rPr>
              <a:t> </a:t>
            </a:r>
            <a:r>
              <a:rPr lang="el-GR" dirty="0" err="1" smtClean="0">
                <a:solidFill>
                  <a:srgbClr val="FFFF00"/>
                </a:solidFill>
              </a:rPr>
              <a:t>πρωτείνης</a:t>
            </a:r>
            <a:r>
              <a:rPr lang="el-GR" dirty="0" smtClean="0">
                <a:solidFill>
                  <a:srgbClr val="FFFF00"/>
                </a:solidFill>
              </a:rPr>
              <a:t>) όσο και αρνητικά</a:t>
            </a:r>
            <a:r>
              <a:rPr lang="en-US" dirty="0">
                <a:solidFill>
                  <a:srgbClr val="FFFF00"/>
                </a:solidFill>
              </a:rPr>
              <a:t> (</a:t>
            </a:r>
            <a:r>
              <a:rPr lang="el-GR" dirty="0" smtClean="0">
                <a:solidFill>
                  <a:srgbClr val="FFFF00"/>
                </a:solidFill>
              </a:rPr>
              <a:t>μικρότερη </a:t>
            </a:r>
            <a:r>
              <a:rPr lang="el-GR" dirty="0" err="1">
                <a:solidFill>
                  <a:srgbClr val="FFFF00"/>
                </a:solidFill>
              </a:rPr>
              <a:t>συγκεντρωση</a:t>
            </a: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err="1">
                <a:solidFill>
                  <a:srgbClr val="FFFF00"/>
                </a:solidFill>
              </a:rPr>
              <a:t>πρωτείνης</a:t>
            </a:r>
            <a:r>
              <a:rPr lang="el-GR" dirty="0">
                <a:solidFill>
                  <a:srgbClr val="FFFF00"/>
                </a:solidFill>
              </a:rPr>
              <a:t>) </a:t>
            </a:r>
            <a:r>
              <a:rPr lang="el-GR" dirty="0" smtClean="0">
                <a:solidFill>
                  <a:srgbClr val="FFFF00"/>
                </a:solidFill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el-GR" dirty="0" smtClean="0">
                <a:solidFill>
                  <a:srgbClr val="FFFF00"/>
                </a:solidFill>
              </a:rPr>
              <a:t>Η αλληλεπίδραση των </a:t>
            </a:r>
            <a:r>
              <a:rPr lang="el-GR" dirty="0" err="1" smtClean="0">
                <a:solidFill>
                  <a:srgbClr val="FFFF00"/>
                </a:solidFill>
              </a:rPr>
              <a:t>πρωτεινών</a:t>
            </a:r>
            <a:r>
              <a:rPr lang="el-GR" dirty="0" smtClean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in vitro </a:t>
            </a:r>
            <a:r>
              <a:rPr lang="el-GR" dirty="0" smtClean="0">
                <a:solidFill>
                  <a:srgbClr val="FFFF00"/>
                </a:solidFill>
              </a:rPr>
              <a:t>περιέχει απροσδιοριστία και επηρεάζεται από παράγοντες που δεν υφίστανται </a:t>
            </a:r>
            <a:r>
              <a:rPr lang="en-US" dirty="0" smtClean="0">
                <a:solidFill>
                  <a:srgbClr val="FFFF00"/>
                </a:solidFill>
              </a:rPr>
              <a:t>in vivo. </a:t>
            </a:r>
            <a:r>
              <a:rPr lang="el-GR" dirty="0" smtClean="0">
                <a:solidFill>
                  <a:srgbClr val="FFFF00"/>
                </a:solidFill>
              </a:rPr>
              <a:t>Χαρακτηριστικά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  <a:r>
              <a:rPr lang="el-GR" dirty="0" smtClean="0">
                <a:solidFill>
                  <a:srgbClr val="FFFF00"/>
                </a:solidFill>
              </a:rPr>
              <a:t>  </a:t>
            </a:r>
            <a:endParaRPr lang="en-US" dirty="0" smtClean="0">
              <a:solidFill>
                <a:srgbClr val="FFFF00"/>
              </a:solidFill>
            </a:endParaRPr>
          </a:p>
          <a:p>
            <a:pPr algn="just">
              <a:lnSpc>
                <a:spcPct val="110000"/>
              </a:lnSpc>
              <a:spcBef>
                <a:spcPts val="0"/>
              </a:spcBef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Υδρόφιλα υπολείμματα στην επιφάνεια τους  αυξάνουν </a:t>
            </a:r>
          </a:p>
          <a:p>
            <a:pPr marL="0" indent="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l-GR" dirty="0" smtClean="0">
                <a:solidFill>
                  <a:srgbClr val="FFFF00"/>
                </a:solidFill>
              </a:rPr>
              <a:t>     την τάση τους να σχηματίσουν τυχαίες ενώσεις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Στην μέθοδο </a:t>
            </a:r>
            <a:r>
              <a:rPr lang="en-US" dirty="0" smtClean="0">
                <a:solidFill>
                  <a:srgbClr val="FFFF00"/>
                </a:solidFill>
              </a:rPr>
              <a:t>TAP </a:t>
            </a:r>
            <a:r>
              <a:rPr lang="el-GR" dirty="0" smtClean="0">
                <a:solidFill>
                  <a:srgbClr val="FFFF00"/>
                </a:solidFill>
              </a:rPr>
              <a:t>ανιχνεύεται η παρουσία μιας πρωτεΐνης  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 σε ένα μόνο πρωτεϊνικό σύμπλεγμα καθόσον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  χρησιμοποιούμε ένα συγκεκριμένο αντίσωμα</a:t>
            </a:r>
          </a:p>
          <a:p>
            <a:pPr algn="just">
              <a:spcBef>
                <a:spcPts val="0"/>
              </a:spcBef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Επίσης υφίσταται αδυναμία υπολογισμού της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  περιεκτικότητας πρωτεϊνών που βρίσκονται σε μικρή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  κλίμακα στο διάλυμα άρα και </a:t>
            </a:r>
            <a:r>
              <a:rPr lang="el-GR" dirty="0">
                <a:solidFill>
                  <a:srgbClr val="FFFF00"/>
                </a:solidFill>
              </a:rPr>
              <a:t>α</a:t>
            </a:r>
            <a:r>
              <a:rPr lang="el-GR" dirty="0" smtClean="0">
                <a:solidFill>
                  <a:srgbClr val="FFFF00"/>
                </a:solidFill>
              </a:rPr>
              <a:t>ρνητικά λάθη</a:t>
            </a: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5702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902" y="-294750"/>
            <a:ext cx="8640960" cy="71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20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Με τα υφιστάμενα υπολογιστικά μοντέλα μπορούμε να υπολογίσουμε τα λάθη που προκύπτουν. </a:t>
            </a:r>
          </a:p>
          <a:p>
            <a:pPr algn="just"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Σε κάθε πείραμα κάνουμε μια παρατήρηση και έχουμε τρείς άγνωστες ποσότητες (αριθμός πραγματικών αλληλεπιδράσεων </a:t>
            </a:r>
            <a:r>
              <a:rPr lang="el-GR" dirty="0" err="1" smtClean="0">
                <a:solidFill>
                  <a:srgbClr val="FFFF00"/>
                </a:solidFill>
              </a:rPr>
              <a:t>πρωτεινών</a:t>
            </a:r>
            <a:r>
              <a:rPr lang="el-GR" dirty="0" smtClean="0">
                <a:solidFill>
                  <a:srgbClr val="FFFF00"/>
                </a:solidFill>
              </a:rPr>
              <a:t>, θετικά λάθη –αλληλεπιδράσεις που έγιναν αλλά δεν εντοπίστηκαν, αρνητικά λάθη-αλληλεπιδράσεις που δεν έγιναν αλλά εντοπίστηκαν). </a:t>
            </a:r>
          </a:p>
          <a:p>
            <a:pPr algn="just"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Θεωρούμε </a:t>
            </a:r>
            <a:r>
              <a:rPr lang="el-GR" dirty="0">
                <a:solidFill>
                  <a:srgbClr val="FFFF00"/>
                </a:solidFill>
              </a:rPr>
              <a:t>ότι το σύνολο των λαθών σε κάθε πείραμα είναι ανεξάρτητη </a:t>
            </a:r>
            <a:r>
              <a:rPr lang="el-GR" dirty="0" smtClean="0">
                <a:solidFill>
                  <a:srgbClr val="FFFF00"/>
                </a:solidFill>
              </a:rPr>
              <a:t>μεταβλητή.</a:t>
            </a:r>
          </a:p>
          <a:p>
            <a:pPr algn="just"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Ελάχιστος απαιτούμενος αριθμός πειραμάτων 3 ώστε αριθμός παρατηρήσεων= αριθμός λαθών=7</a:t>
            </a:r>
            <a:endParaRPr lang="el-GR" dirty="0">
              <a:solidFill>
                <a:srgbClr val="FFFF00"/>
              </a:solidFill>
            </a:endParaRPr>
          </a:p>
          <a:p>
            <a:pPr>
              <a:buFontTx/>
              <a:buChar char="-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00448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/>
          <a:lstStyle/>
          <a:p>
            <a:r>
              <a:rPr lang="el-GR" dirty="0" smtClean="0">
                <a:solidFill>
                  <a:srgbClr val="FFFF00"/>
                </a:solidFill>
              </a:rPr>
              <a:t>ΠΕΡΙΕΧΟΜΕΝΑ ΠΑΡΟΥΣΙΑΣΗΣ</a:t>
            </a:r>
            <a:endParaRPr lang="el-GR" dirty="0">
              <a:solidFill>
                <a:srgbClr val="FFFF00"/>
              </a:solidFill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539552" y="2204864"/>
            <a:ext cx="7776864" cy="4032448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el-GR" dirty="0" smtClean="0">
                <a:solidFill>
                  <a:srgbClr val="FFFF00"/>
                </a:solidFill>
              </a:rPr>
              <a:t>ΕΙΣΑΓΩΓΗ</a:t>
            </a:r>
          </a:p>
          <a:p>
            <a:pPr marL="514350" indent="-514350" algn="just">
              <a:buFont typeface="Arial" panose="020B0604020202020204" pitchFamily="34" charset="0"/>
              <a:buAutoNum type="arabicPeriod"/>
            </a:pPr>
            <a:r>
              <a:rPr lang="el-GR" dirty="0" smtClean="0">
                <a:solidFill>
                  <a:srgbClr val="FFFF00"/>
                </a:solidFill>
              </a:rPr>
              <a:t>ΥΠΟΛΟΓΙΣΤΙΚΕΣ ΜΕΘΟΔΟΙ ΣΤΗ ΣΥΣΤΗΜΙΚΗ ΒΙΟΛΟΓΙΑ</a:t>
            </a:r>
          </a:p>
          <a:p>
            <a:pPr marL="514350" indent="-514350" algn="just">
              <a:buAutoNum type="arabicPeriod"/>
            </a:pPr>
            <a:r>
              <a:rPr lang="el-GR" dirty="0" smtClean="0">
                <a:solidFill>
                  <a:srgbClr val="FFFF00"/>
                </a:solidFill>
              </a:rPr>
              <a:t>ΜΟΝΤΕΛΑ </a:t>
            </a:r>
            <a:r>
              <a:rPr lang="en-US" dirty="0" smtClean="0">
                <a:solidFill>
                  <a:srgbClr val="FFFF00"/>
                </a:solidFill>
              </a:rPr>
              <a:t>GAUSS-BAYES </a:t>
            </a:r>
            <a:r>
              <a:rPr lang="el-GR" dirty="0" smtClean="0">
                <a:solidFill>
                  <a:srgbClr val="FFFF00"/>
                </a:solidFill>
              </a:rPr>
              <a:t>ΓΙΑ ΑΝΑΛΥΣΗ ΔΙΚΤΥΩΝ ΠΡΩΤΕΙΝΩΝ ΚΑΙ ΓΟΝΙΔΙΩΝ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4. ΣΥΜΠΕΡΑΣΜΑΤΑ</a:t>
            </a: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6062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ΤΡΟΠΟΙ ΑΝΙΧΝΕΥΣΗΣ ΡΥΘΜΙΣΤΙΚΩΝ ΔΙΚΤΥΩΝ (</a:t>
            </a:r>
            <a:r>
              <a:rPr lang="en-US" dirty="0" smtClean="0">
                <a:solidFill>
                  <a:srgbClr val="FFFF00"/>
                </a:solidFill>
              </a:rPr>
              <a:t>REGULATORY NETWORKS)</a:t>
            </a:r>
            <a:endParaRPr lang="el-GR" dirty="0">
              <a:solidFill>
                <a:srgbClr val="FFFF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REVEAL (</a:t>
            </a:r>
            <a:r>
              <a:rPr lang="en-US" dirty="0" err="1" smtClean="0">
                <a:solidFill>
                  <a:srgbClr val="FFFF00"/>
                </a:solidFill>
              </a:rPr>
              <a:t>REVerse</a:t>
            </a:r>
            <a:r>
              <a:rPr lang="en-US" dirty="0" smtClean="0">
                <a:solidFill>
                  <a:srgbClr val="FFFF00"/>
                </a:solidFill>
              </a:rPr>
              <a:t> Engineering Algorithm):</a:t>
            </a:r>
            <a:endParaRPr lang="el-GR" dirty="0" smtClean="0">
              <a:solidFill>
                <a:srgbClr val="FFFF00"/>
              </a:solidFill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 Εντοπίζει τα γονίδια εκείνα τα οποία όταν   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 εκφράζονται μεγιστοποιούν την ποσότητα της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 </a:t>
            </a:r>
            <a:r>
              <a:rPr lang="el-GR" dirty="0" err="1" smtClean="0">
                <a:solidFill>
                  <a:srgbClr val="FFFF00"/>
                </a:solidFill>
              </a:rPr>
              <a:t>πρωτείνης</a:t>
            </a:r>
            <a:r>
              <a:rPr lang="el-GR" dirty="0" smtClean="0">
                <a:solidFill>
                  <a:srgbClr val="FFFF00"/>
                </a:solidFill>
              </a:rPr>
              <a:t> που παράγει το γονίδιο που μας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el-GR" dirty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   ενδιαφέρει. 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Επαναλαμβάνουμε την ίδια διαδικασία για τα υπόλοιπα γονίδια και δημιουργούμε το ρυθμιστικό δίκτυο των γονιδίων.   </a:t>
            </a: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2161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Η </a:t>
            </a:r>
            <a:r>
              <a:rPr lang="en-US" dirty="0" smtClean="0">
                <a:solidFill>
                  <a:srgbClr val="FFFF00"/>
                </a:solidFill>
              </a:rPr>
              <a:t>REVEAL </a:t>
            </a:r>
            <a:r>
              <a:rPr lang="el-GR" dirty="0" smtClean="0">
                <a:solidFill>
                  <a:srgbClr val="FFFF00"/>
                </a:solidFill>
              </a:rPr>
              <a:t>ήταν η πρώτη υπολογιστική μέθοδος που χρησιμοποιήθηκε για δημιουργία δικτύων.</a:t>
            </a:r>
            <a:endParaRPr lang="en-US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l-GR" dirty="0" smtClean="0">
              <a:solidFill>
                <a:srgbClr val="FFFF00"/>
              </a:solidFill>
            </a:endParaRP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Ευρέως χρησιμοποιούμενη είναι η μέθοδος </a:t>
            </a:r>
            <a:r>
              <a:rPr lang="en-US" dirty="0" smtClean="0">
                <a:solidFill>
                  <a:srgbClr val="FFFF00"/>
                </a:solidFill>
              </a:rPr>
              <a:t>DBN (Dynamic Bayesian Network)</a:t>
            </a:r>
            <a:r>
              <a:rPr lang="el-GR" dirty="0" smtClean="0">
                <a:solidFill>
                  <a:srgbClr val="FFFF00"/>
                </a:solidFill>
              </a:rPr>
              <a:t>.</a:t>
            </a:r>
            <a:endParaRPr lang="en-US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l-GR" dirty="0" smtClean="0">
              <a:solidFill>
                <a:srgbClr val="FFFF00"/>
              </a:solidFill>
            </a:endParaRP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Μπορούμε να εκτιμήσουμε και την επιρροή γονιδίων που δεν είναι παρόντα (</a:t>
            </a:r>
            <a:r>
              <a:rPr lang="en-US" dirty="0" smtClean="0">
                <a:solidFill>
                  <a:srgbClr val="FFFF00"/>
                </a:solidFill>
              </a:rPr>
              <a:t>hidden factors)</a:t>
            </a: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256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dirty="0">
                <a:solidFill>
                  <a:srgbClr val="FFFF00"/>
                </a:solidFill>
              </a:rPr>
              <a:t>ΜΟΝΤΕΛΑ </a:t>
            </a:r>
            <a:r>
              <a:rPr lang="en-US" dirty="0">
                <a:solidFill>
                  <a:srgbClr val="FFFF00"/>
                </a:solidFill>
              </a:rPr>
              <a:t>GAUSS-BAYES </a:t>
            </a:r>
            <a:r>
              <a:rPr lang="el-GR" dirty="0">
                <a:solidFill>
                  <a:srgbClr val="FFFF00"/>
                </a:solidFill>
              </a:rPr>
              <a:t>ΓΙΑ ΑΝΑΛΥΣΗ ΔΙΚΤΥΩΝ ΠΡΩΤΕΙΝΩΝ ΚΑΙ ΓΟΝΙΔΙΩΝ</a:t>
            </a:r>
            <a:br>
              <a:rPr lang="el-GR" dirty="0">
                <a:solidFill>
                  <a:srgbClr val="FFFF00"/>
                </a:solidFill>
              </a:rPr>
            </a:b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Δίκτυα </a:t>
            </a:r>
            <a:r>
              <a:rPr lang="en-US" dirty="0" smtClean="0">
                <a:solidFill>
                  <a:srgbClr val="FFFF00"/>
                </a:solidFill>
              </a:rPr>
              <a:t>BAYES </a:t>
            </a:r>
            <a:r>
              <a:rPr lang="el-GR" dirty="0" smtClean="0">
                <a:solidFill>
                  <a:srgbClr val="FFFF00"/>
                </a:solidFill>
              </a:rPr>
              <a:t>χωρίζονται σε δύο μεγάλες κατηγορίες στατικά δίκτυα </a:t>
            </a:r>
            <a:r>
              <a:rPr lang="en-US" dirty="0" smtClean="0">
                <a:solidFill>
                  <a:srgbClr val="FFFF00"/>
                </a:solidFill>
              </a:rPr>
              <a:t>BAYES (SBN) </a:t>
            </a:r>
            <a:r>
              <a:rPr lang="el-GR" dirty="0" smtClean="0">
                <a:solidFill>
                  <a:srgbClr val="FFFF00"/>
                </a:solidFill>
              </a:rPr>
              <a:t>και δυναμικά δίκτυα </a:t>
            </a:r>
            <a:r>
              <a:rPr lang="en-US" dirty="0" smtClean="0">
                <a:solidFill>
                  <a:srgbClr val="FFFF00"/>
                </a:solidFill>
              </a:rPr>
              <a:t>BAYES (DBN)</a:t>
            </a:r>
            <a:r>
              <a:rPr lang="el-GR" dirty="0" smtClean="0">
                <a:solidFill>
                  <a:srgbClr val="FFFF00"/>
                </a:solidFill>
              </a:rPr>
              <a:t>.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Μελετάει τη συσχέτιση μεταξύ Χ1,Χ2…ΧΝ μεταβλητών.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Δημιουργούν ένα γράφημα </a:t>
            </a:r>
            <a:r>
              <a:rPr lang="en-US" dirty="0" smtClean="0">
                <a:solidFill>
                  <a:srgbClr val="FFFF00"/>
                </a:solidFill>
              </a:rPr>
              <a:t>G </a:t>
            </a:r>
            <a:r>
              <a:rPr lang="el-GR" dirty="0" smtClean="0">
                <a:solidFill>
                  <a:srgbClr val="FFFF00"/>
                </a:solidFill>
              </a:rPr>
              <a:t>που αποτελείται από Ν κόμβους (μεταβλητές Χ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) </a:t>
            </a:r>
            <a:r>
              <a:rPr lang="el-GR" dirty="0" smtClean="0">
                <a:solidFill>
                  <a:srgbClr val="FFFF00"/>
                </a:solidFill>
              </a:rPr>
              <a:t>και ακμές με βέλη που ενώνουν τους κόμβους.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Κάθε κόμβος έχει το πατρικό σύνολο κόμβων για τους οποίους αποτελεί το παιδί. </a:t>
            </a:r>
          </a:p>
          <a:p>
            <a:pPr algn="just"/>
            <a:r>
              <a:rPr lang="el-GR" dirty="0">
                <a:solidFill>
                  <a:srgbClr val="FFFF00"/>
                </a:solidFill>
              </a:rPr>
              <a:t>Τ</a:t>
            </a:r>
            <a:r>
              <a:rPr lang="el-GR" dirty="0" smtClean="0">
                <a:solidFill>
                  <a:srgbClr val="FFFF00"/>
                </a:solidFill>
              </a:rPr>
              <a:t>α στατικά δίκτυα </a:t>
            </a:r>
            <a:r>
              <a:rPr lang="en-US" dirty="0" smtClean="0">
                <a:solidFill>
                  <a:srgbClr val="FFFF00"/>
                </a:solidFill>
              </a:rPr>
              <a:t>BAYES </a:t>
            </a:r>
            <a:r>
              <a:rPr lang="el-GR" dirty="0" smtClean="0">
                <a:solidFill>
                  <a:srgbClr val="FFFF00"/>
                </a:solidFill>
              </a:rPr>
              <a:t> είναι </a:t>
            </a:r>
            <a:r>
              <a:rPr lang="en-US" dirty="0" smtClean="0">
                <a:solidFill>
                  <a:srgbClr val="FFFF00"/>
                </a:solidFill>
              </a:rPr>
              <a:t>DAG (directed acyclic graph) </a:t>
            </a:r>
            <a:r>
              <a:rPr lang="el-GR" dirty="0" smtClean="0">
                <a:solidFill>
                  <a:srgbClr val="FFFF00"/>
                </a:solidFill>
              </a:rPr>
              <a:t>κανένας κόμβος δεν είναι πρόγονος η απόγονος του ιδίου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  <a:endParaRPr lang="el-GR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7167613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852936"/>
            <a:ext cx="8229600" cy="1146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579" y="1268760"/>
            <a:ext cx="7060788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563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20680"/>
          </a:xfrm>
        </p:spPr>
        <p:txBody>
          <a:bodyPr/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Στα δίκτυα </a:t>
            </a:r>
            <a:r>
              <a:rPr lang="en-US" dirty="0" smtClean="0">
                <a:solidFill>
                  <a:srgbClr val="FFFF00"/>
                </a:solidFill>
              </a:rPr>
              <a:t>Bayes</a:t>
            </a:r>
            <a:r>
              <a:rPr lang="hu-HU" dirty="0" smtClean="0">
                <a:solidFill>
                  <a:srgbClr val="FFFF00"/>
                </a:solidFill>
              </a:rPr>
              <a:t> </a:t>
            </a:r>
            <a:r>
              <a:rPr lang="el-GR" dirty="0" smtClean="0">
                <a:solidFill>
                  <a:srgbClr val="FFFF00"/>
                </a:solidFill>
              </a:rPr>
              <a:t>η ύπαρξη μιας μεταβλητής (γονίδιο-</a:t>
            </a:r>
            <a:r>
              <a:rPr lang="el-GR" dirty="0" err="1" smtClean="0">
                <a:solidFill>
                  <a:srgbClr val="FFFF00"/>
                </a:solidFill>
              </a:rPr>
              <a:t>πρωτείν</a:t>
            </a:r>
            <a:r>
              <a:rPr lang="el-GR" dirty="0" smtClean="0">
                <a:solidFill>
                  <a:srgbClr val="FFFF00"/>
                </a:solidFill>
              </a:rPr>
              <a:t>η) εξαρτάται αποκλειστικά από την ύπαρξη και την ποσότητα των πατρικών κόμβων καθώς και από ένα σύνολο παραμέτρων </a:t>
            </a:r>
            <a:r>
              <a:rPr lang="en-US" dirty="0" smtClean="0">
                <a:solidFill>
                  <a:srgbClr val="FFFF00"/>
                </a:solidFill>
              </a:rPr>
              <a:t>q. </a:t>
            </a:r>
            <a:r>
              <a:rPr lang="el-GR" dirty="0" smtClean="0">
                <a:solidFill>
                  <a:srgbClr val="FFFF00"/>
                </a:solidFill>
              </a:rPr>
              <a:t>Π.χ. για το ανωτέρω δίκτυο η συνολική πιθανότητα είναι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  <a:r>
              <a:rPr lang="el-GR" dirty="0" smtClean="0">
                <a:solidFill>
                  <a:srgbClr val="FFFF00"/>
                </a:solidFill>
              </a:rPr>
              <a:t> </a:t>
            </a:r>
          </a:p>
          <a:p>
            <a:pPr algn="just"/>
            <a:endParaRPr lang="el-GR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06" y="3573015"/>
            <a:ext cx="7935285" cy="2088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1496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lnSpcReduction="10000"/>
          </a:bodyPr>
          <a:lstStyle/>
          <a:p>
            <a:pPr algn="just"/>
            <a:r>
              <a:rPr lang="el-GR" sz="2800" dirty="0" smtClean="0">
                <a:solidFill>
                  <a:srgbClr val="FFFF00"/>
                </a:solidFill>
              </a:rPr>
              <a:t>Τα</a:t>
            </a:r>
            <a:r>
              <a:rPr lang="hu-HU" sz="2800" dirty="0" smtClean="0">
                <a:solidFill>
                  <a:srgbClr val="FFFF00"/>
                </a:solidFill>
              </a:rPr>
              <a:t> </a:t>
            </a:r>
            <a:r>
              <a:rPr lang="el-GR" sz="2800" dirty="0" smtClean="0">
                <a:solidFill>
                  <a:srgbClr val="FFFF00"/>
                </a:solidFill>
              </a:rPr>
              <a:t>δίκτυα </a:t>
            </a:r>
            <a:r>
              <a:rPr lang="en-US" sz="2800" dirty="0" smtClean="0">
                <a:solidFill>
                  <a:srgbClr val="FFFF00"/>
                </a:solidFill>
              </a:rPr>
              <a:t>DAG </a:t>
            </a:r>
            <a:r>
              <a:rPr lang="el-GR" sz="2800" dirty="0" smtClean="0">
                <a:solidFill>
                  <a:srgbClr val="FFFF00"/>
                </a:solidFill>
              </a:rPr>
              <a:t>μπορεί να εισάγουν τον ίδιο σετ κατά συνθήκη ανεξαρτησιών. Έτσι από κάθε δίκτυο </a:t>
            </a:r>
            <a:r>
              <a:rPr lang="en-US" sz="2800" dirty="0" smtClean="0">
                <a:solidFill>
                  <a:srgbClr val="FFFF00"/>
                </a:solidFill>
              </a:rPr>
              <a:t>DAG </a:t>
            </a:r>
            <a:r>
              <a:rPr lang="el-GR" sz="2800" dirty="0" smtClean="0">
                <a:solidFill>
                  <a:srgbClr val="FFFF00"/>
                </a:solidFill>
              </a:rPr>
              <a:t>προκύπτουν οι κλάσεις ισοδύναμων δικτύων </a:t>
            </a:r>
            <a:r>
              <a:rPr lang="en-US" sz="2800" dirty="0" smtClean="0">
                <a:solidFill>
                  <a:srgbClr val="FFFF00"/>
                </a:solidFill>
              </a:rPr>
              <a:t>DAG. </a:t>
            </a:r>
            <a:endParaRPr lang="en-US" sz="2800" dirty="0">
              <a:solidFill>
                <a:srgbClr val="FFFF00"/>
              </a:solidFill>
            </a:endParaRPr>
          </a:p>
          <a:p>
            <a:pPr algn="just"/>
            <a:r>
              <a:rPr lang="el-GR" sz="2800" dirty="0" smtClean="0">
                <a:solidFill>
                  <a:srgbClr val="FFFF00"/>
                </a:solidFill>
              </a:rPr>
              <a:t>Για να περιγράψουμε τις κλάσεις  αυτές χρησιμοποιούμε τα γραφήματα </a:t>
            </a:r>
            <a:r>
              <a:rPr lang="en-US" sz="2800" dirty="0" smtClean="0">
                <a:solidFill>
                  <a:srgbClr val="FFFF00"/>
                </a:solidFill>
              </a:rPr>
              <a:t>CPDAG (completed partially directed acyclic graphs). </a:t>
            </a:r>
            <a:r>
              <a:rPr lang="el-GR" sz="2800" dirty="0" smtClean="0">
                <a:solidFill>
                  <a:srgbClr val="FFFF00"/>
                </a:solidFill>
              </a:rPr>
              <a:t>Περιέχουν  κατευθυνόμενες  (με βελάκι) και μη κατευθυνόμενες ακμές (χωρίς βελάκι)</a:t>
            </a:r>
          </a:p>
          <a:p>
            <a:pPr algn="just"/>
            <a:r>
              <a:rPr lang="el-GR" sz="2800" dirty="0" smtClean="0">
                <a:solidFill>
                  <a:srgbClr val="FFFF00"/>
                </a:solidFill>
              </a:rPr>
              <a:t>Η κλάση περιέχει ορισμένα </a:t>
            </a:r>
            <a:r>
              <a:rPr lang="en-US" sz="2800" dirty="0" smtClean="0">
                <a:solidFill>
                  <a:srgbClr val="FFFF00"/>
                </a:solidFill>
              </a:rPr>
              <a:t>DAG </a:t>
            </a:r>
            <a:r>
              <a:rPr lang="el-GR" sz="2800" dirty="0" smtClean="0">
                <a:solidFill>
                  <a:srgbClr val="FFFF00"/>
                </a:solidFill>
              </a:rPr>
              <a:t>με την αρχική κατεύθυνση όσο και ανεστραμμένα.</a:t>
            </a:r>
          </a:p>
          <a:p>
            <a:pPr algn="just"/>
            <a:r>
              <a:rPr lang="el-GR" sz="2800" dirty="0" smtClean="0">
                <a:solidFill>
                  <a:srgbClr val="FFFF00"/>
                </a:solidFill>
              </a:rPr>
              <a:t>Για να είναι δύο δίκτυα </a:t>
            </a:r>
            <a:r>
              <a:rPr lang="en-US" sz="2800" dirty="0" smtClean="0">
                <a:solidFill>
                  <a:srgbClr val="FFFF00"/>
                </a:solidFill>
              </a:rPr>
              <a:t>DAG </a:t>
            </a:r>
            <a:r>
              <a:rPr lang="el-GR" sz="2800" dirty="0" smtClean="0">
                <a:solidFill>
                  <a:srgbClr val="FFFF00"/>
                </a:solidFill>
              </a:rPr>
              <a:t>ισοδύναμα πρέπει να έχουν την ίδια </a:t>
            </a:r>
            <a:r>
              <a:rPr lang="en-US" sz="2800" dirty="0" smtClean="0">
                <a:solidFill>
                  <a:srgbClr val="FFFF00"/>
                </a:solidFill>
              </a:rPr>
              <a:t>v </a:t>
            </a:r>
            <a:r>
              <a:rPr lang="el-GR" sz="2800" dirty="0" smtClean="0">
                <a:solidFill>
                  <a:srgbClr val="FFFF00"/>
                </a:solidFill>
              </a:rPr>
              <a:t>δομή και τον ίδιο σκελετό. Αυτό φαίνεται στο δεξί γράφημα του ανωτέρου σχήματος.</a:t>
            </a:r>
            <a:endParaRPr lang="el-GR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29600" cy="5793507"/>
              </a:xfrm>
            </p:spPr>
            <p:txBody>
              <a:bodyPr/>
              <a:lstStyle/>
              <a:p>
                <a:pPr marL="0" algn="just">
                  <a:spcBef>
                    <a:spcPts val="0"/>
                  </a:spcBef>
                </a:pPr>
                <a:r>
                  <a:rPr lang="el-GR" dirty="0" smtClean="0">
                    <a:solidFill>
                      <a:srgbClr val="FFFF00"/>
                    </a:solidFill>
                  </a:rPr>
                  <a:t>Υπολογισμός της πιθανότητας που υπάρχει να παρουσιαστεί ένα δίκτυο δεδομένου ενός πίνακα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D (</a:t>
                </a:r>
                <a:r>
                  <a:rPr lang="en-US" dirty="0" err="1" smtClean="0">
                    <a:solidFill>
                      <a:srgbClr val="FFFF00"/>
                    </a:solidFill>
                  </a:rPr>
                  <a:t>NxM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). N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οι μεταβλητές και Μ οι φορές που εκτελούμε το πείραμα.</a:t>
                </a:r>
              </a:p>
              <a:p>
                <a:pPr marL="0" algn="just">
                  <a:spcBef>
                    <a:spcPts val="0"/>
                  </a:spcBef>
                </a:pPr>
                <a:r>
                  <a:rPr lang="el-GR" dirty="0" smtClean="0">
                    <a:solidFill>
                      <a:srgbClr val="FFFF00"/>
                    </a:solidFill>
                  </a:rPr>
                  <a:t>Ο πίνακας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D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 σε κάποια θέση του </a:t>
                </a:r>
                <a:r>
                  <a:rPr lang="en-US" dirty="0" err="1" smtClean="0">
                    <a:solidFill>
                      <a:srgbClr val="FFFF00"/>
                    </a:solidFill>
                  </a:rPr>
                  <a:t>Di,j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περιέχει τη θέση που έχει η κάθε μεταβλητή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από την εκτέλεση του πειράματος και το </a:t>
                </a:r>
                <a:r>
                  <a:rPr lang="el-GR" dirty="0" err="1" smtClean="0">
                    <a:solidFill>
                      <a:srgbClr val="FFFF00"/>
                    </a:solidFill>
                  </a:rPr>
                  <a:t>συνόλο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 με τους πατρικούς κόμβους της μεταβλητής. Είναι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για τη πιθανότητα να έχουμε ένα γράφημα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G:</a:t>
                </a:r>
              </a:p>
              <a:p>
                <a:pPr marL="0" indent="0" algn="ctr">
                  <a:spcBef>
                    <a:spcPts val="0"/>
                  </a:spcBef>
                  <a:buNone/>
                </a:pPr>
                <a:r>
                  <a:rPr lang="el-GR" dirty="0" smtClean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r>
                      <a:rPr lang="el-GR" i="1" smtClean="0">
                        <a:solidFill>
                          <a:srgbClr val="FFFF0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𝐺</m:t>
                            </m:r>
                          </m:num>
                          <m:den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𝐷</m:t>
                            </m:r>
                          </m:den>
                        </m:f>
                      </m:e>
                    </m:d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𝐺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∩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𝑃</m:t>
                        </m:r>
                        <m:d>
                          <m:d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skw"/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𝐷</m:t>
                                </m:r>
                              </m:num>
                              <m:den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𝐺</m:t>
                                </m:r>
                              </m:den>
                            </m:f>
                          </m:e>
                        </m:d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𝐺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l-GR" dirty="0"/>
              </a:p>
              <a:p>
                <a:pPr marL="0" indent="0" algn="just">
                  <a:spcBef>
                    <a:spcPts val="0"/>
                  </a:spcBef>
                  <a:buNone/>
                </a:pPr>
                <a:endParaRPr lang="el-GR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229600" cy="5793507"/>
              </a:xfrm>
              <a:blipFill rotWithShape="1">
                <a:blip r:embed="rId2"/>
                <a:stretch>
                  <a:fillRect l="-1852" t="-1368" r="-185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38842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>
                <a:normAutofit/>
              </a:bodyPr>
              <a:lstStyle/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Όμως </a:t>
                </a:r>
                <a14:m>
                  <m:oMath xmlns:m="http://schemas.openxmlformats.org/officeDocument/2006/math">
                    <m:r>
                      <a:rPr lang="el-GR" i="1" smtClean="0">
                        <a:solidFill>
                          <a:srgbClr val="FFFF0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</m:e>
                    </m:d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𝑍</m:t>
                    </m:r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1</m:t>
                    </m:r>
                  </m:oMath>
                </a14:m>
                <a:r>
                  <a:rPr lang="el-GR" dirty="0" smtClean="0">
                    <a:solidFill>
                      <a:srgbClr val="FFFF00"/>
                    </a:solidFill>
                  </a:rPr>
                  <a:t> ο πληθάριθμος του συνόλου Ω όλων των δυνατών γραφημάτων που σχηματίζονται με τις δεδομένες μεταβλητές. Όμως το Ζ1 μεγαλώνει εκθετικά για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n&gt;6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και είναι δύσκολο να υπολογιστεί.</a:t>
                </a:r>
              </a:p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Αν έχουμε ομοιόμορφη κατανομή των γραφημάτων στο χώρο Ω τότε η πιθανότητα του κάθε γραφήματος είναι</a:t>
                </a:r>
                <a:r>
                  <a:rPr lang="en-US" dirty="0">
                    <a:solidFill>
                      <a:srgbClr val="FFFF00"/>
                    </a:solidFill>
                  </a:rPr>
                  <a:t>:</a:t>
                </a:r>
                <a:endParaRPr lang="el-GR" dirty="0" smtClean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l-GR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𝐺</m:t>
                          </m:r>
                        </m:e>
                      </m:d>
                      <m:r>
                        <a:rPr lang="el-GR" i="1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l-GR" i="1">
                          <a:solidFill>
                            <a:srgbClr val="FFFF00"/>
                          </a:solidFill>
                          <a:latin typeface="Cambria Math"/>
                        </a:rPr>
                        <m:t>∗</m:t>
                      </m:r>
                      <m:nary>
                        <m:naryPr>
                          <m:chr m:val="∏"/>
                          <m:limLoc m:val="undOvr"/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𝑁</m:t>
                                      </m:r>
                                      <m: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l-GR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l-GR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𝜋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eqArr>
                                </m:e>
                              </m:d>
                            </m:e>
                            <m:sup>
                              <m: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l-GR" dirty="0"/>
              </a:p>
              <a:p>
                <a:endParaRPr lang="el-GR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1">
                <a:blip r:embed="rId2"/>
                <a:stretch>
                  <a:fillRect l="-1630" t="-1278" r="-1852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00490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>
                <a:normAutofit fontScale="85000" lnSpcReduction="10000"/>
              </a:bodyPr>
              <a:lstStyle/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𝜋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l-GR" dirty="0" smtClean="0">
                    <a:solidFill>
                      <a:srgbClr val="FFFF00"/>
                    </a:solidFill>
                  </a:rPr>
                  <a:t>ο πληθάριθμος των πατρικών κόμβων των γραφημάτων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G,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𝑍</m:t>
                        </m:r>
                      </m:e>
                      <m:sub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σταθερά εξαρτάται από κατανομή</a:t>
                </a:r>
                <a:endParaRPr lang="en-US" dirty="0" smtClean="0">
                  <a:solidFill>
                    <a:srgbClr val="FFFF00"/>
                  </a:solidFill>
                </a:endParaRPr>
              </a:p>
              <a:p>
                <a:r>
                  <a:rPr lang="el-GR" dirty="0" smtClean="0">
                    <a:solidFill>
                      <a:srgbClr val="FFFF00"/>
                    </a:solidFill>
                  </a:rPr>
                  <a:t>Το </a:t>
                </a:r>
                <a14:m>
                  <m:oMath xmlns:m="http://schemas.openxmlformats.org/officeDocument/2006/math"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type m:val="skw"/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𝐷</m:t>
                            </m:r>
                          </m:num>
                          <m:den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𝐺</m:t>
                            </m:r>
                          </m:den>
                        </m:f>
                      </m:e>
                    </m:d>
                  </m:oMath>
                </a14:m>
                <a:r>
                  <a:rPr lang="el-GR" dirty="0" smtClean="0">
                    <a:solidFill>
                      <a:srgbClr val="FFFF00"/>
                    </a:solidFill>
                  </a:rPr>
                  <a:t> υπολογίζεται κάνοντας παραμετροποίηση στο χώρο των γραφημάτων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G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ως προς την παράμετρο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q.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Έτσι έχουμε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:</a:t>
                </a:r>
              </a:p>
              <a:p>
                <a:endParaRPr lang="en-US" dirty="0" smtClean="0">
                  <a:solidFill>
                    <a:srgbClr val="FFFF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FF00"/>
                        </a:solidFill>
                        <a:latin typeface="Cambria Math"/>
                      </a:rPr>
                      <m:t>𝑃</m:t>
                    </m:r>
                    <m:r>
                      <a:rPr lang="en-US" i="1" smtClean="0">
                        <a:solidFill>
                          <a:srgbClr val="FFFF00"/>
                        </a:solidFill>
                        <a:latin typeface="Cambria Math"/>
                      </a:rPr>
                      <m:t>(</m:t>
                    </m:r>
                    <m:f>
                      <m:fPr>
                        <m:type m:val="lin"/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𝐺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)=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𝑃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(</m:t>
                            </m:r>
                            <m:f>
                              <m:fPr>
                                <m:type m:val="lin"/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𝐷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𝑞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𝐺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𝑑𝑞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= </m:t>
                                </m:r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lang="el-GR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𝑃</m:t>
                                    </m:r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(</m:t>
                                    </m:r>
                                    <m:f>
                                      <m:fPr>
                                        <m:type m:val="lin"/>
                                        <m:ctrlPr>
                                          <a:rPr lang="el-GR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𝐷</m:t>
                                        </m:r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𝑞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𝐺</m:t>
                                        </m:r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)∗</m:t>
                                        </m:r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𝑃</m:t>
                                        </m:r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(</m:t>
                                        </m:r>
                                        <m:f>
                                          <m:fPr>
                                            <m:type m:val="lin"/>
                                            <m:ctrlPr>
                                              <a:rPr lang="el-GR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en-US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𝑞</m:t>
                                            </m:r>
                                          </m:num>
                                          <m:den>
                                            <m:r>
                                              <a:rPr lang="en-US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𝐺</m:t>
                                            </m:r>
                                            <m:r>
                                              <a:rPr lang="en-US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)</m:t>
                                            </m:r>
                                          </m:den>
                                        </m:f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𝑑𝑞</m:t>
                                        </m:r>
                                      </m:den>
                                    </m:f>
                                  </m:e>
                                </m:nary>
                              </m:den>
                            </m:f>
                          </m:e>
                        </m:nary>
                      </m:den>
                    </m:f>
                  </m:oMath>
                </a14:m>
                <a:endParaRPr lang="el-GR" dirty="0"/>
              </a:p>
              <a:p>
                <a:endParaRPr lang="en-US" dirty="0">
                  <a:solidFill>
                    <a:srgbClr val="FFFF00"/>
                  </a:solidFill>
                </a:endParaRPr>
              </a:p>
              <a:p>
                <a:r>
                  <a:rPr lang="el-GR" dirty="0" smtClean="0">
                    <a:solidFill>
                      <a:srgbClr val="FFFF00"/>
                    </a:solidFill>
                  </a:rPr>
                  <a:t>Όμως όπως αναφέραμε παραπάνω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𝑃</m:t>
                      </m:r>
                      <m:r>
                        <a:rPr lang="en-US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( </m:t>
                      </m:r>
                      <m:f>
                        <m:fPr>
                          <m:type m:val="lin"/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𝐷</m:t>
                          </m:r>
                        </m:num>
                        <m:den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𝐺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,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𝑞</m:t>
                          </m:r>
                          <m:r>
                            <a:rPr lang="en-US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)=</m:t>
                          </m:r>
                          <m:nary>
                            <m:naryPr>
                              <m:chr m:val="∏"/>
                              <m:limLoc m:val="undOvr"/>
                              <m:ctrlP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nary>
                                <m:naryPr>
                                  <m:chr m:val="∏"/>
                                  <m:limLoc m:val="undOvr"/>
                                  <m:ctrlPr>
                                    <a:rPr lang="el-GR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𝑗</m:t>
                                  </m:r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𝑚</m:t>
                                  </m:r>
                                </m:sup>
                                <m:e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𝑃</m:t>
                                  </m:r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( 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nary>
                              <m:f>
                                <m:fPr>
                                  <m:type m:val="lin"/>
                                  <m:ctrlPr>
                                    <a:rPr lang="el-GR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=</m:t>
                                      </m:r>
                                      <m:r>
                                        <a:rPr lang="en-US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US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𝑗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𝜋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l-GR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=</m:t>
                                  </m:r>
                                  <m:sSub>
                                    <m:sSubPr>
                                      <m:ctrlP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sSub>
                                        <m:sSubPr>
                                          <m:ctrlPr>
                                            <a:rPr lang="el-GR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l-GR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,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</m:nary>
                        </m:den>
                      </m:f>
                    </m:oMath>
                  </m:oMathPara>
                </a14:m>
                <a:endParaRPr lang="el-GR" dirty="0"/>
              </a:p>
              <a:p>
                <a:endParaRPr lang="en-US" dirty="0" smtClean="0">
                  <a:solidFill>
                    <a:srgbClr val="FFFF00"/>
                  </a:solidFill>
                </a:endParaRPr>
              </a:p>
              <a:p>
                <a:endParaRPr lang="el-GR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1">
                <a:blip r:embed="rId2"/>
                <a:stretch>
                  <a:fillRect l="-1185" t="-1597" r="-140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000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</p:spPr>
            <p:txBody>
              <a:bodyPr>
                <a:normAutofit fontScale="77500" lnSpcReduction="20000"/>
              </a:bodyPr>
              <a:lstStyle/>
              <a:p>
                <a:pPr algn="just"/>
                <a:r>
                  <a:rPr lang="en-US" sz="3600" dirty="0" smtClean="0">
                    <a:solidFill>
                      <a:srgbClr val="FFFF00"/>
                    </a:solidFill>
                  </a:rPr>
                  <a:t>To </a:t>
                </a:r>
                <a:r>
                  <a:rPr lang="el-GR" sz="3600" dirty="0" smtClean="0">
                    <a:solidFill>
                      <a:srgbClr val="FFFF00"/>
                    </a:solidFill>
                  </a:rPr>
                  <a:t> παραμετρικό διάνυσμα 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q </a:t>
                </a:r>
                <a:r>
                  <a:rPr lang="el-GR" sz="3600" dirty="0" smtClean="0">
                    <a:solidFill>
                      <a:srgbClr val="FFFF00"/>
                    </a:solidFill>
                  </a:rPr>
                  <a:t>αποτελείται από τα διανύσματα 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qi </a:t>
                </a:r>
                <a:r>
                  <a:rPr lang="en-US" sz="3600" dirty="0" err="1" smtClean="0">
                    <a:solidFill>
                      <a:srgbClr val="FFFF00"/>
                    </a:solidFill>
                  </a:rPr>
                  <a:t>i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=1:</a:t>
                </a:r>
                <a:r>
                  <a:rPr lang="el-GR" sz="3600" dirty="0" smtClean="0">
                    <a:solidFill>
                      <a:srgbClr val="FFFF00"/>
                    </a:solidFill>
                  </a:rPr>
                  <a:t>Ν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. </a:t>
                </a:r>
                <a:r>
                  <a:rPr lang="el-GR" sz="3600" dirty="0" smtClean="0">
                    <a:solidFill>
                      <a:srgbClr val="FFFF00"/>
                    </a:solidFill>
                  </a:rPr>
                  <a:t>Επομένως έχουμε</a:t>
                </a:r>
                <a:r>
                  <a:rPr lang="en-US" sz="3600" dirty="0" smtClean="0">
                    <a:solidFill>
                      <a:srgbClr val="FFFF00"/>
                    </a:solidFill>
                  </a:rPr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l-GR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𝑃</m:t>
                      </m:r>
                      <m:r>
                        <a:rPr lang="el-GR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type m:val="lin"/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𝑞</m:t>
                          </m:r>
                        </m:num>
                        <m:den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𝐺</m:t>
                          </m:r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)=</m:t>
                          </m:r>
                          <m:nary>
                            <m:naryPr>
                              <m:chr m:val="∏"/>
                              <m:limLoc m:val="undOvr"/>
                              <m:ctrlP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( </m:t>
                              </m:r>
                            </m:e>
                          </m:nary>
                          <m:f>
                            <m:fPr>
                              <m:type m:val="lin"/>
                              <m:ctrlP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𝐺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l-GR" dirty="0"/>
              </a:p>
              <a:p>
                <a:pPr algn="just"/>
                <a:r>
                  <a:rPr lang="el-GR" sz="3800" dirty="0" smtClean="0">
                    <a:solidFill>
                      <a:srgbClr val="FFFF00"/>
                    </a:solidFill>
                  </a:rPr>
                  <a:t>Όμως λόγω της υπόθεσης που έχουμε κάνει ότι κάθε παράμετρος εξαρτάται από το συγκεκριμένο κόμβο και ο κόμβος από το πατρικό του σύνολο έχουμε</a:t>
                </a:r>
                <a:r>
                  <a:rPr lang="en-US" sz="3800" dirty="0" smtClean="0">
                    <a:solidFill>
                      <a:srgbClr val="FFFF00"/>
                    </a:solidFill>
                  </a:rPr>
                  <a:t>:</a:t>
                </a:r>
              </a:p>
              <a:p>
                <a:endParaRPr lang="en-US" dirty="0" smtClean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𝑃</m:t>
                      </m:r>
                      <m:r>
                        <a:rPr lang="el-GR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(</m:t>
                      </m:r>
                      <m:f>
                        <m:fPr>
                          <m:type m:val="lin"/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𝑞</m:t>
                          </m:r>
                        </m:num>
                        <m:den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𝐺</m:t>
                          </m:r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)=</m:t>
                          </m:r>
                          <m:nary>
                            <m:naryPr>
                              <m:chr m:val="∏"/>
                              <m:limLoc m:val="undOvr"/>
                              <m:ctrlP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( </m:t>
                              </m:r>
                            </m:e>
                          </m:nary>
                          <m:f>
                            <m:fPr>
                              <m:type m:val="lin"/>
                              <m:ctrlP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𝑞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l-GR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)</m:t>
                              </m:r>
                            </m:den>
                          </m:f>
                        </m:den>
                      </m:f>
                    </m:oMath>
                  </m:oMathPara>
                </a14:m>
                <a:endParaRPr lang="el-GR" dirty="0"/>
              </a:p>
              <a:p>
                <a:endParaRPr lang="en-US" dirty="0">
                  <a:solidFill>
                    <a:srgbClr val="FFFF00"/>
                  </a:solidFill>
                </a:endParaRPr>
              </a:p>
              <a:p>
                <a:endParaRPr lang="en-US" dirty="0" smtClean="0">
                  <a:solidFill>
                    <a:srgbClr val="FFFF00"/>
                  </a:solidFill>
                </a:endParaRPr>
              </a:p>
              <a:p>
                <a:endParaRPr lang="en-US" dirty="0">
                  <a:solidFill>
                    <a:srgbClr val="FFFF00"/>
                  </a:solidFill>
                </a:endParaRPr>
              </a:p>
              <a:p>
                <a:endParaRPr lang="el-GR" dirty="0" smtClean="0">
                  <a:solidFill>
                    <a:srgbClr val="FFFF00"/>
                  </a:solidFill>
                </a:endParaRP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548680"/>
                <a:ext cx="8229600" cy="5577483"/>
              </a:xfrm>
              <a:blipFill rotWithShape="1">
                <a:blip r:embed="rId2"/>
                <a:stretch>
                  <a:fillRect l="-1333" t="-2404" r="-155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967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514350" lvl="0" indent="-514350">
              <a:spcBef>
                <a:spcPct val="20000"/>
              </a:spcBef>
            </a:pPr>
            <a:r>
              <a:rPr lang="el-GR" sz="3200" dirty="0" smtClean="0">
                <a:solidFill>
                  <a:srgbClr val="FFFF00"/>
                </a:solidFill>
              </a:rPr>
              <a:t>ΕΙΣΑΓΩΓΗ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Με τον όρο </a:t>
            </a:r>
            <a:r>
              <a:rPr lang="el-GR" dirty="0" err="1" smtClean="0">
                <a:solidFill>
                  <a:srgbClr val="FFFF00"/>
                </a:solidFill>
              </a:rPr>
              <a:t>συστημική</a:t>
            </a:r>
            <a:r>
              <a:rPr lang="el-GR" dirty="0" smtClean="0">
                <a:solidFill>
                  <a:srgbClr val="FFFF00"/>
                </a:solidFill>
              </a:rPr>
              <a:t> βιολογία εννοούμε την αναπαράσταση του κυττάρου σαν ένα σύστημα (όπως πχ. τα φυσικά ή μηχανικά συστήματα).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Τα κύτταρα ως συστήματα που είναι διαθέτουν ορισμένους μηχανισμούς που τους εξασφαλίζουν τη λειτουργικότητα και την επιβίωση τους.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Όμως λόγω εξωγενών η και ενδογενών παραγόντων οι ρυθμιστικοί μηχανισμοί αυτοί απορρυθμίζονται και έτσι προκύπτουν οι ασθένειες.    </a:t>
            </a: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34104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404664"/>
                <a:ext cx="8784976" cy="6264696"/>
              </a:xfrm>
            </p:spPr>
            <p:txBody>
              <a:bodyPr>
                <a:normAutofit fontScale="55000" lnSpcReduction="20000"/>
              </a:bodyPr>
              <a:lstStyle/>
              <a:p>
                <a:r>
                  <a:rPr lang="el-GR" sz="4300" dirty="0" smtClean="0">
                    <a:solidFill>
                      <a:srgbClr val="FFFF00"/>
                    </a:solidFill>
                  </a:rPr>
                  <a:t>Έτσι συνολικά έχουμε </a:t>
                </a:r>
                <a:r>
                  <a:rPr lang="en-US" sz="4300" dirty="0" smtClean="0">
                    <a:solidFill>
                      <a:srgbClr val="FFFF00"/>
                    </a:solidFill>
                  </a:rPr>
                  <a:t>:</a:t>
                </a:r>
              </a:p>
              <a:p>
                <a:endParaRPr lang="en-US" dirty="0">
                  <a:solidFill>
                    <a:srgbClr val="FFFF00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FF00"/>
                        </a:solidFill>
                        <a:latin typeface="Cambria Math"/>
                      </a:rPr>
                      <m:t>𝑃</m:t>
                    </m:r>
                    <m:r>
                      <a:rPr lang="en-US" i="1" smtClean="0">
                        <a:solidFill>
                          <a:srgbClr val="FFFF00"/>
                        </a:solidFill>
                        <a:latin typeface="Cambria Math"/>
                      </a:rPr>
                      <m:t>( </m:t>
                    </m:r>
                    <m:f>
                      <m:fPr>
                        <m:type m:val="lin"/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</m:num>
                      <m:den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𝐺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)=</m:t>
                        </m:r>
                        <m:nary>
                          <m:naryPr>
                            <m:limLoc m:val="undOvr"/>
                            <m:subHide m:val="on"/>
                            <m:supHide m:val="on"/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nary>
                              <m:naryPr>
                                <m:chr m:val="∏"/>
                                <m:limLoc m:val="undOvr"/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𝑁</m:t>
                                </m:r>
                              </m:sup>
                              <m:e>
                                <m:nary>
                                  <m:naryPr>
                                    <m:chr m:val="∏"/>
                                    <m:limLoc m:val="undOvr"/>
                                    <m:ctrlPr>
                                      <a:rPr lang="el-GR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𝑗</m:t>
                                    </m:r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sup>
                                  <m:e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𝑃</m:t>
                                    </m:r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( </m:t>
                                    </m:r>
                                    <m:sSub>
                                      <m:sSubPr>
                                        <m:ctrlPr>
                                          <a:rPr lang="el-GR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𝑋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nary>
                                <m:f>
                                  <m:fPr>
                                    <m:type m:val="lin"/>
                                    <m:ctrlPr>
                                      <a:rPr lang="el-GR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l-GR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=</m:t>
                                        </m:r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l-GR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𝜋</m:t>
                                        </m:r>
                                      </m:e>
                                      <m:sub>
                                        <m:r>
                                          <a:rPr lang="en-US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l-GR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=</m:t>
                                    </m:r>
                                    <m:sSub>
                                      <m:sSubPr>
                                        <m:ctrlPr>
                                          <a:rPr lang="el-GR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𝐷</m:t>
                                        </m:r>
                                      </m:e>
                                      <m:sub>
                                        <m:sSub>
                                          <m:sSubPr>
                                            <m:ctrlPr>
                                              <a:rPr lang="el-GR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𝜋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𝑖</m:t>
                                            </m:r>
                                            <m:r>
                                              <a:rPr lang="en-US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,</m:t>
                                            </m:r>
                                            <m:r>
                                              <a:rPr lang="en-US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𝑗</m:t>
                                            </m:r>
                                          </m:sub>
                                        </m:sSub>
                                        <m:r>
                                          <a:rPr lang="el-GR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,</m:t>
                                        </m:r>
                                      </m:sub>
                                    </m:sSub>
                                  </m:den>
                                </m:f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l-GR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𝑞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)∗(</m:t>
                                </m:r>
                                <m:nary>
                                  <m:naryPr>
                                    <m:chr m:val="∏"/>
                                    <m:limLoc m:val="undOvr"/>
                                    <m:ctrlPr>
                                      <a:rPr lang="el-GR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naryPr>
                                  <m:sub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=1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𝑁</m:t>
                                    </m:r>
                                  </m:sup>
                                  <m:e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𝑃</m:t>
                                    </m:r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(</m:t>
                                    </m:r>
                                    <m:f>
                                      <m:fPr>
                                        <m:type m:val="lin"/>
                                        <m:ctrlPr>
                                          <a:rPr lang="el-GR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fPr>
                                      <m:num>
                                        <m:sSub>
                                          <m:sSubPr>
                                            <m:ctrlPr>
                                              <a:rPr lang="el-GR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𝑞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num>
                                      <m:den>
                                        <m:sSub>
                                          <m:sSubPr>
                                            <m:ctrlPr>
                                              <a:rPr lang="el-GR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l-GR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𝜋</m:t>
                                            </m:r>
                                          </m:e>
                                          <m:sub>
                                            <m:r>
                                              <a:rPr lang="en-US" i="1">
                                                <a:solidFill>
                                                  <a:srgbClr val="FFFF00"/>
                                                </a:solidFill>
                                                <a:latin typeface="Cambria Math"/>
                                              </a:rPr>
                                              <m:t>𝑖</m:t>
                                            </m:r>
                                          </m:sub>
                                        </m:sSub>
                                      </m:den>
                                    </m:f>
                                  </m:e>
                                </m:nary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𝑑𝑞</m:t>
                                </m:r>
                              </m:e>
                            </m:nary>
                          </m:e>
                        </m:nary>
                      </m:den>
                    </m:f>
                  </m:oMath>
                </a14:m>
                <a:endParaRPr lang="en-US" dirty="0" smtClean="0">
                  <a:solidFill>
                    <a:srgbClr val="FFFF00"/>
                  </a:solidFill>
                </a:endParaRPr>
              </a:p>
              <a:p>
                <a:endParaRPr lang="el-GR" dirty="0">
                  <a:solidFill>
                    <a:srgbClr val="FFFF00"/>
                  </a:solidFill>
                </a:endParaRPr>
              </a:p>
              <a:p>
                <a:endParaRPr lang="en-US" dirty="0" smtClean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sz="4300" dirty="0" smtClean="0">
                    <a:solidFill>
                      <a:srgbClr val="FFFF00"/>
                    </a:solidFill>
                  </a:rPr>
                  <a:t>Και συνολικά η δεσμευμένη πιθανότητα εμφάνισης του γραφήματος </a:t>
                </a:r>
                <a:r>
                  <a:rPr lang="en-US" sz="4300" dirty="0" smtClean="0">
                    <a:solidFill>
                      <a:srgbClr val="FFFF00"/>
                    </a:solidFill>
                  </a:rPr>
                  <a:t>G </a:t>
                </a:r>
                <a:r>
                  <a:rPr lang="el-GR" sz="4300" dirty="0" smtClean="0">
                    <a:solidFill>
                      <a:srgbClr val="FFFF00"/>
                    </a:solidFill>
                  </a:rPr>
                  <a:t>είναι</a:t>
                </a:r>
                <a:r>
                  <a:rPr lang="en-US" sz="4300" dirty="0" smtClean="0">
                    <a:solidFill>
                      <a:srgbClr val="FFFF00"/>
                    </a:solidFill>
                  </a:rPr>
                  <a:t>:</a:t>
                </a:r>
              </a:p>
              <a:p>
                <a:endParaRPr lang="el-GR" dirty="0" smtClean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:r>
                  <a:rPr lang="el-GR" dirty="0" smtClean="0">
                    <a:solidFill>
                      <a:srgbClr val="FFFF00"/>
                    </a:solidFill>
                  </a:rPr>
                  <a:t>      </a:t>
                </a:r>
                <a:endParaRPr lang="en-US" dirty="0" smtClean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500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𝑃</m:t>
                      </m:r>
                      <m:r>
                        <a:rPr lang="en-US" sz="3500" i="1" smtClean="0">
                          <a:solidFill>
                            <a:srgbClr val="FFFF00"/>
                          </a:solidFill>
                          <a:latin typeface="Cambria Math"/>
                        </a:rPr>
                        <m:t>( </m:t>
                      </m:r>
                      <m:f>
                        <m:fPr>
                          <m:type m:val="lin"/>
                          <m:ctrlPr>
                            <a:rPr lang="el-GR" sz="35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5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𝐺</m:t>
                          </m:r>
                        </m:num>
                        <m:den>
                          <m:r>
                            <a:rPr lang="en-US" sz="35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𝐷</m:t>
                          </m:r>
                          <m:r>
                            <a:rPr lang="en-US" sz="35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)=</m:t>
                          </m:r>
                          <m:f>
                            <m:fPr>
                              <m:ctrlPr>
                                <a:rPr lang="el-GR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(</m:t>
                              </m:r>
                              <m:nary>
                                <m:naryPr>
                                  <m:chr m:val="∏"/>
                                  <m:limLoc m:val="undOvr"/>
                                  <m:ctrlP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n-US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n-US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sup>
                                <m:e>
                                  <m: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𝛹</m:t>
                                  </m:r>
                                  <m: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[</m:t>
                                  </m:r>
                                  <m:sSubSup>
                                    <m:sSubSupPr>
                                      <m:ctrlPr>
                                        <a:rPr lang="el-GR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l-GR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b>
                                          <m:r>
                                            <a:rPr lang="en-US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nary>
                              <m:r>
                                <a:rPr lang="en-US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])∗(</m:t>
                              </m:r>
                              <m:f>
                                <m:fPr>
                                  <m:ctrlP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US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nary>
                                <m:naryPr>
                                  <m:chr m:val="∏"/>
                                  <m:limLoc m:val="undOvr"/>
                                  <m:ctrlP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naryPr>
                                <m:sub>
                                  <m: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𝑁</m:t>
                                  </m:r>
                                </m:sup>
                                <m:e>
                                  <m:d>
                                    <m:dPr>
                                      <m:ctrlPr>
                                        <a:rPr lang="el-GR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eqArr>
                                        <m:eqArrPr>
                                          <m:ctrlPr>
                                            <a:rPr lang="el-GR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eqArrPr>
                                        <m:e>
                                          <m:r>
                                            <a:rPr lang="el-GR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𝑁</m:t>
                                          </m:r>
                                          <m:r>
                                            <a:rPr lang="el-GR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e>
                                        <m:e>
                                          <m:d>
                                            <m:dPr>
                                              <m:begChr m:val="|"/>
                                              <m:endChr m:val="|"/>
                                              <m:ctrlPr>
                                                <a:rPr lang="el-GR" sz="35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dPr>
                                            <m:e>
                                              <m:sSub>
                                                <m:sSubPr>
                                                  <m:ctrlPr>
                                                    <a:rPr lang="el-GR" sz="3500" i="1">
                                                      <a:solidFill>
                                                        <a:srgbClr val="FFFF00"/>
                                                      </a:solidFill>
                                                      <a:latin typeface="Cambria Math"/>
                                                    </a:rPr>
                                                  </m:ctrlPr>
                                                </m:sSubPr>
                                                <m:e>
                                                  <m:r>
                                                    <a:rPr lang="el-GR" sz="3500" i="1">
                                                      <a:solidFill>
                                                        <a:srgbClr val="FFFF0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𝜋</m:t>
                                                  </m:r>
                                                </m:e>
                                                <m:sub>
                                                  <m:r>
                                                    <a:rPr lang="en-US" sz="3500" i="1">
                                                      <a:solidFill>
                                                        <a:srgbClr val="FFFF00"/>
                                                      </a:solidFill>
                                                      <a:latin typeface="Cambria Math"/>
                                                    </a:rPr>
                                                    <m:t>𝑖</m:t>
                                                  </m:r>
                                                </m:sub>
                                              </m:sSub>
                                            </m:e>
                                          </m:d>
                                        </m:e>
                                      </m:eqArr>
                                    </m:e>
                                  </m:d>
                                  <m: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nary>
                            </m:num>
                            <m:den>
                              <m:sSub>
                                <m:sSubPr>
                                  <m:ctrlP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𝑍</m:t>
                                  </m:r>
                                </m:e>
                                <m:sub>
                                  <m:r>
                                    <a:rPr lang="en-US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35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l-GR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𝑍</m:t>
                              </m:r>
                            </m:den>
                          </m:f>
                          <m:r>
                            <a:rPr lang="en-US" sz="35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∗</m:t>
                          </m:r>
                          <m:nary>
                            <m:naryPr>
                              <m:chr m:val="∏"/>
                              <m:limLoc m:val="undOvr"/>
                              <m:ctrlPr>
                                <a:rPr lang="el-GR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naryPr>
                            <m:sub>
                              <m:r>
                                <a:rPr lang="en-US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𝑖</m:t>
                              </m:r>
                              <m:r>
                                <a:rPr lang="en-US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𝑁</m:t>
                              </m:r>
                            </m:sup>
                            <m:e>
                              <m:r>
                                <a:rPr lang="el-GR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𝛹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sSubSup>
                                    <m:sSubSupPr>
                                      <m:ctrlPr>
                                        <a:rPr lang="el-GR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el-GR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sSub>
                                        <m:sSubPr>
                                          <m:ctrlPr>
                                            <a:rPr lang="el-GR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b>
                                          <m:r>
                                            <a:rPr lang="en-US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sup>
                                  </m:sSubSup>
                                </m:e>
                              </m:d>
                              <m:r>
                                <a:rPr lang="el-GR" sz="35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∗</m:t>
                              </m:r>
                              <m:d>
                                <m:dPr>
                                  <m:ctrlPr>
                                    <a:rPr lang="el-GR" sz="35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eqArr>
                                    <m:eqArrPr>
                                      <m:ctrlPr>
                                        <a:rPr lang="el-GR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eqArrPr>
                                    <m:e>
                                      <m:r>
                                        <a:rPr lang="el-GR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𝑁</m:t>
                                      </m:r>
                                      <m:r>
                                        <a:rPr lang="el-GR" sz="35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−1</m:t>
                                      </m:r>
                                    </m:e>
                                    <m:e>
                                      <m:d>
                                        <m:dPr>
                                          <m:begChr m:val="|"/>
                                          <m:endChr m:val="|"/>
                                          <m:ctrlPr>
                                            <a:rPr lang="el-GR" sz="35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l-GR" sz="35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35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𝜋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35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e>
                                  </m:eqArr>
                                </m:e>
                              </m:d>
                            </m:e>
                          </m:nary>
                        </m:den>
                      </m:f>
                    </m:oMath>
                  </m:oMathPara>
                </a14:m>
                <a:endParaRPr lang="el-GR" sz="3500" dirty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rgbClr val="FFFF00"/>
                  </a:solidFill>
                </a:endParaRPr>
              </a:p>
              <a:p>
                <a:pPr marL="0" indent="0" algn="ctr">
                  <a:buNone/>
                </a:pPr>
                <a:r>
                  <a:rPr lang="el-GR" sz="3500" dirty="0" smtClean="0">
                    <a:solidFill>
                      <a:srgbClr val="FFFF00"/>
                    </a:solidFill>
                  </a:rPr>
                  <a:t>με    </a:t>
                </a:r>
                <a14:m>
                  <m:oMath xmlns:m="http://schemas.openxmlformats.org/officeDocument/2006/math">
                    <m:r>
                      <a:rPr lang="el-GR" sz="3500" i="1" smtClean="0">
                        <a:solidFill>
                          <a:srgbClr val="FFFF00"/>
                        </a:solidFill>
                        <a:latin typeface="Cambria Math"/>
                      </a:rPr>
                      <m:t>𝛹</m:t>
                    </m:r>
                    <m:d>
                      <m:dPr>
                        <m:begChr m:val="["/>
                        <m:endChr m:val="]"/>
                        <m:ctrlPr>
                          <a:rPr lang="el-GR" sz="35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l-GR" sz="35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35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l-GR" sz="35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𝑖</m:t>
                            </m:r>
                          </m:sub>
                          <m:sup>
                            <m:sSub>
                              <m:sSubPr>
                                <m:ctrlP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𝜋</m:t>
                                </m:r>
                              </m:e>
                              <m:sub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sup>
                        </m:sSubSup>
                      </m:e>
                    </m:d>
                    <m:r>
                      <a:rPr lang="el-GR" sz="3500" i="1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l-GR" sz="35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r>
                          <a:rPr lang="el-GR" sz="35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l-GR" sz="35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f>
                          <m:fPr>
                            <m:type m:val="lin"/>
                            <m:ctrlPr>
                              <a:rPr lang="el-GR" sz="35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𝜋</m:t>
                                </m:r>
                              </m:e>
                              <m:sub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l-GR" sz="35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)∗(</m:t>
                            </m:r>
                            <m:nary>
                              <m:naryPr>
                                <m:chr m:val="∏"/>
                                <m:limLoc m:val="undOvr"/>
                                <m:ctrlP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𝑗</m:t>
                                </m:r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sup>
                              <m:e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𝑃</m:t>
                                </m:r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( </m:t>
                                </m:r>
                                <m:sSub>
                                  <m:sSubPr>
                                    <m:ctrlPr>
                                      <a:rPr lang="el-GR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  <m:f>
                              <m:fPr>
                                <m:type m:val="lin"/>
                                <m:ctrlP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l-GR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=</m:t>
                                    </m:r>
                                    <m:r>
                                      <a:rPr lang="en-US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𝑖</m:t>
                                    </m:r>
                                    <m:r>
                                      <a:rPr lang="en-US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n-US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𝑗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l-GR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en-US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=</m:t>
                                </m:r>
                                <m:sSub>
                                  <m:sSubPr>
                                    <m:ctrlPr>
                                      <a:rPr lang="el-GR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𝐷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l-GR" sz="3500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l-GR" sz="3500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𝜋</m:t>
                                        </m:r>
                                      </m:e>
                                      <m:sub>
                                        <m:r>
                                          <a:rPr lang="en-US" sz="3500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𝑖</m:t>
                                        </m:r>
                                        <m:r>
                                          <a:rPr lang="en-US" sz="3500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,</m:t>
                                        </m:r>
                                        <m:r>
                                          <a:rPr lang="en-US" sz="3500" i="1">
                                            <a:solidFill>
                                              <a:srgbClr val="FFFF00"/>
                                            </a:solidFill>
                                            <a:latin typeface="Cambria Math"/>
                                          </a:rPr>
                                          <m:t>𝑗</m:t>
                                        </m:r>
                                      </m:sub>
                                    </m:sSub>
                                    <m:r>
                                      <a:rPr lang="el-GR" sz="35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</m:sub>
                                </m:sSub>
                              </m:den>
                            </m:f>
                            <m:r>
                              <a:rPr lang="en-US" sz="35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n-US" sz="35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)</m:t>
                            </m:r>
                            <m:r>
                              <a:rPr lang="en-US" sz="35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𝑑</m:t>
                            </m:r>
                            <m:sSub>
                              <m:sSubPr>
                                <m:ctrlPr>
                                  <a:rPr lang="el-GR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𝑞</m:t>
                                </m:r>
                              </m:e>
                              <m:sub>
                                <m:r>
                                  <a:rPr lang="en-US" sz="35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den>
                        </m:f>
                      </m:e>
                    </m:nary>
                  </m:oMath>
                </a14:m>
                <a:endParaRPr lang="el-GR" sz="3500" dirty="0"/>
              </a:p>
              <a:p>
                <a:pPr marL="0" indent="0">
                  <a:buNone/>
                </a:pPr>
                <a:endParaRPr lang="el-GR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404664"/>
                <a:ext cx="8784976" cy="6264696"/>
              </a:xfrm>
              <a:blipFill rotWithShape="1">
                <a:blip r:embed="rId2"/>
                <a:stretch>
                  <a:fillRect l="-972" t="-1848" r="-104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1104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</p:spPr>
            <p:txBody>
              <a:bodyPr>
                <a:normAutofit fontScale="85000" lnSpcReduction="10000"/>
              </a:bodyPr>
              <a:lstStyle/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Το Ζ που έχει χρησιμοποιηθεί παραπάνω στην εξίσωση είναι ένας παράγοντας </a:t>
                </a:r>
                <a:r>
                  <a:rPr lang="el-GR" dirty="0" err="1" smtClean="0">
                    <a:solidFill>
                      <a:srgbClr val="FFFF00"/>
                    </a:solidFill>
                  </a:rPr>
                  <a:t>κανονικοποίησης</a:t>
                </a:r>
                <a:endParaRPr lang="el-GR" dirty="0" smtClean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Οι παράγοντες Ψ[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𝑖</m:t>
                        </m:r>
                      </m:sub>
                      <m:sup>
                        <m:sSub>
                          <m:sSub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𝜋</m:t>
                            </m:r>
                          </m:e>
                          <m:sub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𝜄</m:t>
                            </m:r>
                          </m:sub>
                        </m:sSub>
                      </m:sup>
                    </m:sSubSup>
                  </m:oMath>
                </a14:m>
                <a:r>
                  <a:rPr lang="el-GR" dirty="0" smtClean="0">
                    <a:solidFill>
                      <a:srgbClr val="FFFF00"/>
                    </a:solidFill>
                  </a:rPr>
                  <a:t>] εξαρτώνται από το στοχαστικό μοντέλο το οποίο έχουμε χρησιμοποιήσει. </a:t>
                </a:r>
                <a:endParaRPr lang="en-US" dirty="0" smtClean="0">
                  <a:solidFill>
                    <a:srgbClr val="FFFF00"/>
                  </a:solidFill>
                </a:endParaRPr>
              </a:p>
              <a:p>
                <a:pPr marL="0" indent="0" algn="just">
                  <a:buNone/>
                </a:pPr>
                <a:endParaRPr lang="el-GR" dirty="0" smtClean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Συνήθως χρησιμοποιείται το γραμμικό μοντέλο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Gauss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με κανονική κατανομή </a:t>
                </a:r>
                <a:r>
                  <a:rPr lang="en-US" dirty="0" err="1" smtClean="0">
                    <a:solidFill>
                      <a:srgbClr val="FFFF00"/>
                    </a:solidFill>
                  </a:rPr>
                  <a:t>Wilshart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 (</a:t>
                </a:r>
                <a:r>
                  <a:rPr lang="en-US" dirty="0" err="1" smtClean="0">
                    <a:solidFill>
                      <a:srgbClr val="FFFF00"/>
                    </a:solidFill>
                  </a:rPr>
                  <a:t>BGe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 model)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 η </a:t>
                </a:r>
                <a:r>
                  <a:rPr lang="el-GR" dirty="0" err="1" smtClean="0">
                    <a:solidFill>
                      <a:srgbClr val="FFFF00"/>
                    </a:solidFill>
                  </a:rPr>
                  <a:t>πολυωνυμική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 κατανομή (</a:t>
                </a:r>
                <a:r>
                  <a:rPr lang="en-US" dirty="0" err="1" smtClean="0">
                    <a:solidFill>
                      <a:srgbClr val="FFFF00"/>
                    </a:solidFill>
                  </a:rPr>
                  <a:t>Bde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 model)</a:t>
                </a:r>
                <a:endParaRPr lang="en-US" dirty="0">
                  <a:solidFill>
                    <a:srgbClr val="FFFF00"/>
                  </a:solidFill>
                </a:endParaRPr>
              </a:p>
              <a:p>
                <a:pPr algn="just"/>
                <a:endParaRPr lang="en-US" dirty="0" smtClean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Η ανωτέρω ανάλυση ισχύει για τα στατικά συστήματα ωστόσο στη φύση τα συστήματα είναι διαφορετικά, μεταβάλλονται με το χρονικό βήμα που έχουμε ορίσει εμείς</a:t>
                </a:r>
                <a:endParaRPr lang="el-GR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5721499"/>
              </a:xfrm>
              <a:blipFill rotWithShape="1">
                <a:blip r:embed="rId2"/>
                <a:stretch>
                  <a:fillRect l="-1481" t="-2769" r="-1704" b="-319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159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-8059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BAYES GAUSSIAN ANALYSIS</a:t>
            </a:r>
            <a:endParaRPr lang="el-GR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196752"/>
                <a:ext cx="8496944" cy="5328592"/>
              </a:xfrm>
            </p:spPr>
            <p:txBody>
              <a:bodyPr>
                <a:normAutofit fontScale="92500"/>
              </a:bodyPr>
              <a:lstStyle/>
              <a:p>
                <a:pPr algn="just"/>
                <a:r>
                  <a:rPr lang="el-GR" sz="2800" dirty="0" smtClean="0">
                    <a:solidFill>
                      <a:srgbClr val="FFFF00"/>
                    </a:solidFill>
                  </a:rPr>
                  <a:t>Έστω ότι μας δίνεται ένας πίνακας </a:t>
                </a:r>
                <a:r>
                  <a:rPr lang="en-US" sz="2800" dirty="0">
                    <a:solidFill>
                      <a:srgbClr val="FFFF00"/>
                    </a:solidFill>
                  </a:rPr>
                  <a:t>D </a:t>
                </a:r>
                <a:r>
                  <a:rPr lang="el-GR" sz="2800" dirty="0">
                    <a:solidFill>
                      <a:srgbClr val="FFFF00"/>
                    </a:solidFill>
                  </a:rPr>
                  <a:t>με τα δεδομένα που προκύπτουν από τις μεταβλητές του πειράματος Χ</a:t>
                </a:r>
                <a:r>
                  <a:rPr lang="el-GR" sz="2800" baseline="-25000" dirty="0">
                    <a:solidFill>
                      <a:srgbClr val="FFFF00"/>
                    </a:solidFill>
                  </a:rPr>
                  <a:t>1</a:t>
                </a:r>
                <a:r>
                  <a:rPr lang="el-GR" sz="2800" dirty="0">
                    <a:solidFill>
                      <a:srgbClr val="FFFF00"/>
                    </a:solidFill>
                  </a:rPr>
                  <a:t>,Χ</a:t>
                </a:r>
                <a:r>
                  <a:rPr lang="el-GR" sz="2800" baseline="-25000" dirty="0">
                    <a:solidFill>
                      <a:srgbClr val="FFFF00"/>
                    </a:solidFill>
                  </a:rPr>
                  <a:t>2</a:t>
                </a:r>
                <a:r>
                  <a:rPr lang="el-GR" sz="2800" dirty="0">
                    <a:solidFill>
                      <a:srgbClr val="FFFF00"/>
                    </a:solidFill>
                  </a:rPr>
                  <a:t>…Χ</a:t>
                </a:r>
                <a:r>
                  <a:rPr lang="el-GR" sz="2800" baseline="-25000" dirty="0">
                    <a:solidFill>
                      <a:srgbClr val="FFFF00"/>
                    </a:solidFill>
                  </a:rPr>
                  <a:t>Ν</a:t>
                </a:r>
                <a:r>
                  <a:rPr lang="el-GR" sz="2800" dirty="0">
                    <a:solidFill>
                      <a:srgbClr val="FFFF00"/>
                    </a:solidFill>
                  </a:rPr>
                  <a:t> 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800" i="1">
                          <a:solidFill>
                            <a:srgbClr val="FFFF00"/>
                          </a:solidFill>
                          <a:latin typeface="Cambria Math"/>
                        </a:rPr>
                        <m:t>𝐷</m:t>
                      </m:r>
                      <m:r>
                        <a:rPr lang="el-GR" sz="2800" i="1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l-GR" sz="28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l-GR" sz="28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1,1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l-GR" sz="28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1,</m:t>
                                    </m:r>
                                    <m:r>
                                      <a:rPr lang="en-US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a:rPr lang="el-GR" sz="28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⋮</m:t>
                                </m:r>
                              </m:e>
                              <m:e>
                                <m:r>
                                  <a:rPr lang="el-GR" sz="28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⋱</m:t>
                                </m:r>
                              </m:e>
                              <m:e>
                                <m:r>
                                  <a:rPr lang="el-GR" sz="28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⋮</m:t>
                                </m:r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𝑁</m:t>
                                    </m:r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,1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el-GR" sz="28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⋯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𝑁</m:t>
                                    </m:r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,</m:t>
                                    </m:r>
                                    <m:r>
                                      <a:rPr lang="el-GR" sz="28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l-GR" sz="2800" dirty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sz="2800" dirty="0">
                    <a:solidFill>
                      <a:srgbClr val="FFFF00"/>
                    </a:solidFill>
                  </a:rPr>
                  <a:t>Έτσι ώστε </a:t>
                </a:r>
                <a:r>
                  <a:rPr lang="en-US" sz="2800" dirty="0">
                    <a:solidFill>
                      <a:srgbClr val="FFFF00"/>
                    </a:solidFill>
                  </a:rPr>
                  <a:t>D</a:t>
                </a:r>
                <a:r>
                  <a:rPr lang="en-US" sz="2800" baseline="-25000" dirty="0">
                    <a:solidFill>
                      <a:srgbClr val="FFFF00"/>
                    </a:solidFill>
                  </a:rPr>
                  <a:t>i</a:t>
                </a:r>
                <a:r>
                  <a:rPr lang="el-GR" sz="2800" baseline="-25000" dirty="0">
                    <a:solidFill>
                      <a:srgbClr val="FFFF00"/>
                    </a:solidFill>
                  </a:rPr>
                  <a:t>,</a:t>
                </a:r>
                <a:r>
                  <a:rPr lang="en-US" sz="2800" baseline="-25000" dirty="0">
                    <a:solidFill>
                      <a:srgbClr val="FFFF00"/>
                    </a:solidFill>
                  </a:rPr>
                  <a:t>j</a:t>
                </a:r>
                <a:r>
                  <a:rPr lang="en-US" sz="2800" dirty="0">
                    <a:solidFill>
                      <a:srgbClr val="FFFF00"/>
                    </a:solidFill>
                  </a:rPr>
                  <a:t> </a:t>
                </a:r>
                <a:r>
                  <a:rPr lang="el-GR" sz="2800" dirty="0">
                    <a:solidFill>
                      <a:srgbClr val="FFFF00"/>
                    </a:solidFill>
                  </a:rPr>
                  <a:t>μας δείχνει τα αποτελέσματα (συγκέντρωση) που προκύπτει από την </a:t>
                </a:r>
                <a:r>
                  <a:rPr lang="en-US" sz="2800" dirty="0">
                    <a:solidFill>
                      <a:srgbClr val="FFFF00"/>
                    </a:solidFill>
                  </a:rPr>
                  <a:t>j </a:t>
                </a:r>
                <a:r>
                  <a:rPr lang="el-GR" sz="2800" dirty="0">
                    <a:solidFill>
                      <a:srgbClr val="FFFF00"/>
                    </a:solidFill>
                  </a:rPr>
                  <a:t>φορά εκτέλεσης του </a:t>
                </a:r>
                <a:r>
                  <a:rPr lang="el-GR" sz="2800" dirty="0" smtClean="0">
                    <a:solidFill>
                      <a:srgbClr val="FFFF00"/>
                    </a:solidFill>
                  </a:rPr>
                  <a:t>πειράματος</a:t>
                </a:r>
                <a:endParaRPr lang="en-US" sz="2800" dirty="0" smtClean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n-US" sz="2800" dirty="0">
                    <a:solidFill>
                      <a:srgbClr val="FFFF00"/>
                    </a:solidFill>
                  </a:rPr>
                  <a:t>Y</a:t>
                </a:r>
                <a:r>
                  <a:rPr lang="el-GR" sz="2800" dirty="0" err="1" smtClean="0">
                    <a:solidFill>
                      <a:srgbClr val="FFFF00"/>
                    </a:solidFill>
                  </a:rPr>
                  <a:t>πόθεση</a:t>
                </a:r>
                <a:r>
                  <a:rPr lang="el-GR" sz="2800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sz="2800" dirty="0">
                    <a:solidFill>
                      <a:srgbClr val="FFFF00"/>
                    </a:solidFill>
                  </a:rPr>
                  <a:t>πως τα αποτελέσματα που προκύπτουν από την εκτέλεση του πειράματος </a:t>
                </a:r>
                <a:r>
                  <a:rPr lang="en-US" sz="2800" dirty="0" smtClean="0">
                    <a:solidFill>
                      <a:srgbClr val="FFFF00"/>
                    </a:solidFill>
                  </a:rPr>
                  <a:t>D</a:t>
                </a:r>
                <a:r>
                  <a:rPr lang="el-GR" sz="2800" baseline="-25000" dirty="0">
                    <a:solidFill>
                      <a:srgbClr val="FFFF00"/>
                    </a:solidFill>
                  </a:rPr>
                  <a:t>,</a:t>
                </a:r>
                <a:r>
                  <a:rPr lang="en-US" sz="2800" baseline="-25000" dirty="0">
                    <a:solidFill>
                      <a:srgbClr val="FFFF00"/>
                    </a:solidFill>
                  </a:rPr>
                  <a:t>j</a:t>
                </a:r>
                <a:r>
                  <a:rPr lang="el-GR" sz="2800" dirty="0">
                    <a:solidFill>
                      <a:srgbClr val="FFFF00"/>
                    </a:solidFill>
                  </a:rPr>
                  <a:t> (</a:t>
                </a:r>
                <a:r>
                  <a:rPr lang="en-US" sz="2800" dirty="0">
                    <a:solidFill>
                      <a:srgbClr val="FFFF00"/>
                    </a:solidFill>
                  </a:rPr>
                  <a:t>j</a:t>
                </a:r>
                <a:r>
                  <a:rPr lang="el-GR" sz="2800" dirty="0">
                    <a:solidFill>
                      <a:srgbClr val="FFFF00"/>
                    </a:solidFill>
                  </a:rPr>
                  <a:t>=1,2….</a:t>
                </a:r>
                <a:r>
                  <a:rPr lang="en-US" sz="2800" dirty="0">
                    <a:solidFill>
                      <a:srgbClr val="FFFF00"/>
                    </a:solidFill>
                  </a:rPr>
                  <a:t>m</a:t>
                </a:r>
                <a:r>
                  <a:rPr lang="el-GR" sz="2800" dirty="0">
                    <a:solidFill>
                      <a:srgbClr val="FFFF00"/>
                    </a:solidFill>
                  </a:rPr>
                  <a:t>) είναι ένα τυχαίο δείγμα από μια </a:t>
                </a:r>
                <a:r>
                  <a:rPr lang="el-GR" sz="2800" dirty="0" err="1">
                    <a:solidFill>
                      <a:srgbClr val="FFFF00"/>
                    </a:solidFill>
                  </a:rPr>
                  <a:t>πολυμεταβλητή</a:t>
                </a:r>
                <a:r>
                  <a:rPr lang="el-GR" sz="2800" dirty="0">
                    <a:solidFill>
                      <a:srgbClr val="FFFF00"/>
                    </a:solidFill>
                  </a:rPr>
                  <a:t> </a:t>
                </a:r>
                <a:r>
                  <a:rPr lang="el-GR" sz="2800" dirty="0" err="1">
                    <a:solidFill>
                      <a:srgbClr val="FFFF00"/>
                    </a:solidFill>
                  </a:rPr>
                  <a:t>γκαουσιανή</a:t>
                </a:r>
                <a:r>
                  <a:rPr lang="el-GR" sz="2800" dirty="0">
                    <a:solidFill>
                      <a:srgbClr val="FFFF00"/>
                    </a:solidFill>
                  </a:rPr>
                  <a:t> κατανομή Ν (</a:t>
                </a:r>
                <a:r>
                  <a:rPr lang="el-GR" sz="2800" dirty="0" err="1">
                    <a:solidFill>
                      <a:srgbClr val="FFFF00"/>
                    </a:solidFill>
                  </a:rPr>
                  <a:t>μ,Σ</a:t>
                </a:r>
                <a:r>
                  <a:rPr lang="el-GR" sz="2800" dirty="0" smtClean="0">
                    <a:solidFill>
                      <a:srgbClr val="FFFF00"/>
                    </a:solidFill>
                  </a:rPr>
                  <a:t>)</a:t>
                </a:r>
                <a:endParaRPr lang="en-US" sz="2800" dirty="0" smtClean="0">
                  <a:solidFill>
                    <a:srgbClr val="FFFF00"/>
                  </a:solidFill>
                </a:endParaRPr>
              </a:p>
              <a:p>
                <a:pPr algn="just"/>
                <a:endParaRPr lang="en-US" sz="2800" dirty="0">
                  <a:solidFill>
                    <a:srgbClr val="FFFF00"/>
                  </a:solidFill>
                </a:endParaRPr>
              </a:p>
              <a:p>
                <a:pPr marL="0" indent="0" algn="just">
                  <a:buNone/>
                </a:pPr>
                <a:endParaRPr lang="el-GR" sz="2800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196752"/>
                <a:ext cx="8496944" cy="5328592"/>
              </a:xfrm>
              <a:blipFill rotWithShape="1">
                <a:blip r:embed="rId2"/>
                <a:stretch>
                  <a:fillRect l="-1148" t="-915" r="-129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563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260648"/>
                <a:ext cx="8507288" cy="6192688"/>
              </a:xfrm>
            </p:spPr>
            <p:txBody>
              <a:bodyPr/>
              <a:lstStyle/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Γίνεται η υπόθεση πως το Σ (πίνακας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με </a:t>
                </a:r>
                <a:r>
                  <a:rPr lang="en-US" dirty="0">
                    <a:solidFill>
                      <a:srgbClr val="FFFF00"/>
                    </a:solidFill>
                  </a:rPr>
                  <a:t>W</a:t>
                </a:r>
                <a:r>
                  <a:rPr lang="el-GR" dirty="0">
                    <a:solidFill>
                      <a:srgbClr val="FFFF00"/>
                    </a:solidFill>
                  </a:rPr>
                  <a:t>=Σ</a:t>
                </a:r>
                <a:r>
                  <a:rPr lang="el-GR" baseline="30000" dirty="0">
                    <a:solidFill>
                      <a:srgbClr val="FFFF00"/>
                    </a:solidFill>
                  </a:rPr>
                  <a:t>-1</a:t>
                </a:r>
                <a:r>
                  <a:rPr lang="el-GR" dirty="0">
                    <a:solidFill>
                      <a:srgbClr val="FFFF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) το οποίο επιλέγεται υπακούει σε μια κατανομή </a:t>
                </a:r>
                <a:r>
                  <a:rPr lang="en-US" dirty="0" err="1" smtClean="0">
                    <a:solidFill>
                      <a:srgbClr val="FFFF00"/>
                    </a:solidFill>
                  </a:rPr>
                  <a:t>Wilshart</a:t>
                </a:r>
                <a:endParaRPr lang="el-GR" dirty="0" smtClean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dirty="0">
                    <a:solidFill>
                      <a:srgbClr val="FFFF00"/>
                    </a:solidFill>
                  </a:rPr>
                  <a:t>Έτσι η δεσμευμένη κατανομή του διανύσματος μ δεδομένου του </a:t>
                </a:r>
                <a:r>
                  <a:rPr lang="en-US" dirty="0">
                    <a:solidFill>
                      <a:srgbClr val="FFFF00"/>
                    </a:solidFill>
                  </a:rPr>
                  <a:t>W </a:t>
                </a:r>
                <a:r>
                  <a:rPr lang="el-GR" dirty="0">
                    <a:solidFill>
                      <a:srgbClr val="FFFF00"/>
                    </a:solidFill>
                  </a:rPr>
                  <a:t>είναι Ν (μ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0</a:t>
                </a:r>
                <a:r>
                  <a:rPr lang="el-GR" dirty="0">
                    <a:solidFill>
                      <a:srgbClr val="FFFF00"/>
                    </a:solidFill>
                  </a:rPr>
                  <a:t>,(υ*</a:t>
                </a:r>
                <a:r>
                  <a:rPr lang="en-US" dirty="0">
                    <a:solidFill>
                      <a:srgbClr val="FFFF00"/>
                    </a:solidFill>
                  </a:rPr>
                  <a:t>W</a:t>
                </a:r>
                <a:r>
                  <a:rPr lang="el-GR" dirty="0">
                    <a:solidFill>
                      <a:srgbClr val="FFFF00"/>
                    </a:solidFill>
                  </a:rPr>
                  <a:t>)</a:t>
                </a:r>
                <a:r>
                  <a:rPr lang="el-GR" baseline="30000" dirty="0">
                    <a:solidFill>
                      <a:srgbClr val="FFFF00"/>
                    </a:solidFill>
                  </a:rPr>
                  <a:t>-1</a:t>
                </a:r>
                <a:r>
                  <a:rPr lang="el-GR" dirty="0">
                    <a:solidFill>
                      <a:srgbClr val="FFFF00"/>
                    </a:solidFill>
                  </a:rPr>
                  <a:t>) με υ&gt;0 </a:t>
                </a:r>
                <a:endParaRPr lang="el-GR" dirty="0" smtClean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n-US" dirty="0" smtClean="0">
                    <a:solidFill>
                      <a:srgbClr val="FFFF00"/>
                    </a:solidFill>
                  </a:rPr>
                  <a:t>W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κατανομή </a:t>
                </a:r>
                <a:r>
                  <a:rPr lang="en-US" dirty="0" err="1" smtClean="0">
                    <a:solidFill>
                      <a:srgbClr val="FFFF00"/>
                    </a:solidFill>
                  </a:rPr>
                  <a:t>Wilshart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με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W(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α,</a:t>
                </a:r>
                <a:r>
                  <a:rPr lang="el-GR" dirty="0"/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Τ</a:t>
                </a:r>
                <a:r>
                  <a:rPr lang="el-GR" baseline="-25000" dirty="0" smtClean="0">
                    <a:solidFill>
                      <a:srgbClr val="FFFF00"/>
                    </a:solidFill>
                  </a:rPr>
                  <a:t>0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)</a:t>
                </a:r>
              </a:p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Για το</a:t>
                </a:r>
                <a14:m>
                  <m:oMath xmlns:m="http://schemas.openxmlformats.org/officeDocument/2006/math">
                    <m:r>
                      <a:rPr lang="el-GR" b="0" i="0" smtClean="0">
                        <a:solidFill>
                          <a:srgbClr val="FFFF00"/>
                        </a:solidFill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l-GR" dirty="0" smtClean="0">
                    <a:solidFill>
                      <a:srgbClr val="FFFF00"/>
                    </a:solidFill>
                  </a:rPr>
                  <a:t> έχουμε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: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𝜐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∗(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𝛼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𝛮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−1)</m:t>
                        </m:r>
                      </m:num>
                      <m:den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𝜐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+1</m:t>
                        </m:r>
                      </m:den>
                    </m:f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∗</m:t>
                    </m:r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𝛴</m:t>
                    </m:r>
                    <m:r>
                      <a:rPr lang="en-US" i="1" baseline="-25000">
                        <a:solidFill>
                          <a:srgbClr val="FFFF00"/>
                        </a:solidFill>
                        <a:latin typeface="Cambria Math"/>
                      </a:rPr>
                      <m:t>𝑝</m:t>
                    </m:r>
                  </m:oMath>
                </a14:m>
                <a:endParaRPr lang="en-US" dirty="0" smtClean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Όπου Σ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p</a:t>
                </a:r>
                <a:r>
                  <a:rPr lang="el-GR" dirty="0">
                    <a:solidFill>
                      <a:srgbClr val="FFFF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πίνακας Ν</a:t>
                </a:r>
                <a:r>
                  <a:rPr lang="en-US" dirty="0">
                    <a:solidFill>
                      <a:srgbClr val="FFFF00"/>
                    </a:solidFill>
                  </a:rPr>
                  <a:t>x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Ν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,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προτείνεται να λαμβάνεται </a:t>
                </a:r>
                <a:r>
                  <a:rPr lang="el-GR" dirty="0">
                    <a:solidFill>
                      <a:srgbClr val="FFFF00"/>
                    </a:solidFill>
                  </a:rPr>
                  <a:t>Σ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p</a:t>
                </a:r>
                <a:r>
                  <a:rPr lang="el-GR" dirty="0">
                    <a:solidFill>
                      <a:srgbClr val="FFFF00"/>
                    </a:solidFill>
                  </a:rPr>
                  <a:t>=Ι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Ν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x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Ν</a:t>
                </a:r>
                <a:r>
                  <a:rPr lang="el-GR" dirty="0">
                    <a:solidFill>
                      <a:srgbClr val="FFFF00"/>
                    </a:solidFill>
                  </a:rPr>
                  <a:t> όπου ο πίνακας Ι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Ν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x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Ν</a:t>
                </a:r>
                <a:r>
                  <a:rPr lang="el-GR" dirty="0">
                    <a:solidFill>
                      <a:srgbClr val="FFFF00"/>
                    </a:solidFill>
                  </a:rPr>
                  <a:t>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μοναδιαίος.</a:t>
                </a:r>
                <a:endParaRPr lang="el-GR" dirty="0">
                  <a:solidFill>
                    <a:srgbClr val="FFFF00"/>
                  </a:solidFill>
                </a:endParaRPr>
              </a:p>
              <a:p>
                <a:pPr algn="just"/>
                <a:endParaRPr lang="el-GR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260648"/>
                <a:ext cx="8507288" cy="6192688"/>
              </a:xfrm>
              <a:blipFill rotWithShape="1">
                <a:blip r:embed="rId2"/>
                <a:stretch>
                  <a:fillRect l="-1576" t="-1280" r="-179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128329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404664"/>
                <a:ext cx="8229600" cy="6120680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l-GR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sz="4500" dirty="0">
                    <a:solidFill>
                      <a:srgbClr val="FFFF00"/>
                    </a:solidFill>
                  </a:rPr>
                  <a:t>Ορίζουμε: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3600" i="1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3600" i="1">
                        <a:solidFill>
                          <a:srgbClr val="FFFF00"/>
                        </a:solidFill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3600" i="1">
                        <a:solidFill>
                          <a:srgbClr val="FFFF00"/>
                        </a:solidFill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𝜐</m:t>
                        </m:r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∗</m:t>
                        </m:r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</m:num>
                      <m:den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𝜐</m:t>
                        </m:r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</m:den>
                    </m:f>
                    <m:r>
                      <a:rPr lang="el-GR" sz="3600" i="1">
                        <a:solidFill>
                          <a:srgbClr val="FFFF00"/>
                        </a:solidFill>
                        <a:latin typeface="Cambria Math"/>
                      </a:rPr>
                      <m:t>∗(</m:t>
                    </m:r>
                    <m:sSub>
                      <m:sSubPr>
                        <m:ctrlP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𝜇</m:t>
                        </m:r>
                      </m:e>
                      <m:sub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0</m:t>
                        </m:r>
                      </m:sub>
                    </m:sSub>
                    <m:r>
                      <a:rPr lang="el-GR" sz="3600" i="1">
                        <a:solidFill>
                          <a:srgbClr val="FFFF00"/>
                        </a:solidFill>
                        <a:latin typeface="Cambria Math"/>
                      </a:rPr>
                      <m:t>−</m:t>
                    </m:r>
                    <m:acc>
                      <m:accPr>
                        <m:chr m:val="̅"/>
                        <m:ctrlP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</m:sSub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</m:t>
                        </m:r>
                      </m:e>
                    </m:acc>
                    <m:r>
                      <a:rPr lang="el-GR" sz="3600" i="1">
                        <a:solidFill>
                          <a:srgbClr val="FFFF00"/>
                        </a:solidFill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𝜇</m:t>
                            </m:r>
                          </m:e>
                          <m:sub>
                            <m: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0</m:t>
                            </m:r>
                          </m:sub>
                        </m:sSub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l-GR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acc>
                      </m:e>
                      <m:sup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l-GR" sz="3600" dirty="0">
                    <a:solidFill>
                      <a:srgbClr val="FFFF00"/>
                    </a:solidFill>
                  </a:rPr>
                  <a:t>              </a:t>
                </a:r>
              </a:p>
              <a:p>
                <a:pPr marL="0" indent="0">
                  <a:buNone/>
                </a:pPr>
                <a:r>
                  <a:rPr lang="en-US" sz="4500" dirty="0" smtClean="0">
                    <a:solidFill>
                      <a:srgbClr val="FFFF00"/>
                    </a:solidFill>
                  </a:rPr>
                  <a:t>     </a:t>
                </a:r>
                <a:r>
                  <a:rPr lang="el-GR" sz="4500" dirty="0" smtClean="0">
                    <a:solidFill>
                      <a:srgbClr val="FFFF00"/>
                    </a:solidFill>
                  </a:rPr>
                  <a:t>Όπου</a:t>
                </a:r>
                <a:endParaRPr lang="el-GR" sz="4500" dirty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l-GR" sz="36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l-GR" sz="36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6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US" sz="36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𝑚</m:t>
                              </m:r>
                            </m:sub>
                          </m:sSub>
                        </m:e>
                      </m:acc>
                      <m:r>
                        <a:rPr lang="el-GR" sz="3600" i="1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l-GR" sz="36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sz="36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36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𝑚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sz="36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36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𝑗</m:t>
                          </m:r>
                          <m:r>
                            <a:rPr lang="el-GR" sz="36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36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𝑚</m:t>
                          </m:r>
                        </m:sup>
                        <m:e>
                          <m:sSub>
                            <m:sSubPr>
                              <m:ctrlPr>
                                <a:rPr lang="el-GR" sz="36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sz="36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l-GR" sz="36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,</m:t>
                              </m:r>
                              <m:r>
                                <a:rPr lang="el-GR" sz="36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l-GR" sz="3600" dirty="0">
                  <a:solidFill>
                    <a:srgbClr val="FFFF00"/>
                  </a:solidFill>
                </a:endParaRPr>
              </a:p>
              <a:p>
                <a:r>
                  <a:rPr lang="el-GR" sz="4500" dirty="0">
                    <a:solidFill>
                      <a:srgbClr val="FFFF00"/>
                    </a:solidFill>
                  </a:rPr>
                  <a:t>Είναι το μέσο από τα </a:t>
                </a:r>
                <a:r>
                  <a:rPr lang="en-US" sz="4500" dirty="0">
                    <a:solidFill>
                      <a:srgbClr val="FFFF00"/>
                    </a:solidFill>
                  </a:rPr>
                  <a:t>m </a:t>
                </a:r>
                <a:r>
                  <a:rPr lang="el-GR" sz="4500" dirty="0">
                    <a:solidFill>
                      <a:srgbClr val="FFFF00"/>
                    </a:solidFill>
                  </a:rPr>
                  <a:t>παρατηρούμενα διανύσματα και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  <m:r>
                      <a:rPr lang="el-GR" sz="3600" i="1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nary>
                      <m:naryPr>
                        <m:chr m:val="∑"/>
                        <m:limLoc m:val="undOvr"/>
                        <m:ctrlP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𝑗</m:t>
                        </m:r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</m:sup>
                      <m:e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𝐷</m:t>
                            </m:r>
                          </m:e>
                          <m:sub>
                            <m: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̅"/>
                            <m:ctrlP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l-GR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n-US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sub>
                            </m:sSub>
                            <m: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)</m:t>
                            </m:r>
                          </m:e>
                        </m:acc>
                        <m:r>
                          <a:rPr lang="el-GR" sz="3600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∗</m:t>
                        </m:r>
                        <m:sSup>
                          <m:sSupPr>
                            <m:ctrlP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(</m:t>
                            </m:r>
                            <m:sSub>
                              <m:sSubPr>
                                <m:ctrlPr>
                                  <a:rPr lang="el-GR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𝐷</m:t>
                                </m:r>
                              </m:e>
                              <m:sub>
                                <m:r>
                                  <a:rPr lang="el-GR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𝑗</m:t>
                                </m:r>
                              </m:sub>
                            </m:sSub>
                            <m:r>
                              <a:rPr lang="el-GR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−</m:t>
                            </m:r>
                            <m:acc>
                              <m:accPr>
                                <m:chr m:val="̅"/>
                                <m:ctrlPr>
                                  <a:rPr lang="el-GR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accPr>
                              <m:e>
                                <m:sSub>
                                  <m:sSubPr>
                                    <m:ctrlPr>
                                      <a:rPr lang="el-GR" sz="36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36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US" sz="3600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𝑚</m:t>
                                    </m:r>
                                  </m:sub>
                                </m:sSub>
                                <m:r>
                                  <a:rPr lang="el-GR" sz="3600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e>
                            </m:acc>
                          </m:e>
                          <m:sup>
                            <m:r>
                              <a:rPr lang="en-US" sz="3600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𝑇</m:t>
                            </m:r>
                          </m:sup>
                        </m:sSup>
                      </m:e>
                    </m:nary>
                  </m:oMath>
                </a14:m>
                <a:r>
                  <a:rPr lang="el-GR" sz="3600" dirty="0">
                    <a:solidFill>
                      <a:srgbClr val="FFFF00"/>
                    </a:solidFill>
                  </a:rPr>
                  <a:t>           </a:t>
                </a:r>
                <a:endParaRPr lang="en-US" sz="3600" dirty="0" smtClean="0">
                  <a:solidFill>
                    <a:srgbClr val="FFFF00"/>
                  </a:solidFill>
                </a:endParaRPr>
              </a:p>
              <a:p>
                <a:endParaRPr lang="en-US" sz="3600" dirty="0">
                  <a:solidFill>
                    <a:srgbClr val="FFFF00"/>
                  </a:solidFill>
                </a:endParaRPr>
              </a:p>
              <a:p>
                <a:pPr marL="0" indent="0">
                  <a:buNone/>
                </a:pPr>
                <a:r>
                  <a:rPr lang="el-GR" sz="3600" dirty="0" smtClean="0">
                    <a:solidFill>
                      <a:srgbClr val="FFFF00"/>
                    </a:solidFill>
                  </a:rPr>
                  <a:t>     </a:t>
                </a:r>
                <a:endParaRPr lang="el-GR" sz="3600" dirty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sz="4600" dirty="0">
                    <a:solidFill>
                      <a:srgbClr val="FFFF00"/>
                    </a:solidFill>
                  </a:rPr>
                  <a:t>Είναι ο εμπειρικός πίνακας </a:t>
                </a:r>
                <a:r>
                  <a:rPr lang="el-GR" sz="4600" dirty="0" err="1">
                    <a:solidFill>
                      <a:srgbClr val="FFFF00"/>
                    </a:solidFill>
                  </a:rPr>
                  <a:t>συνδιακύμανσης</a:t>
                </a:r>
                <a:r>
                  <a:rPr lang="el-GR" sz="4600" dirty="0">
                    <a:solidFill>
                      <a:srgbClr val="FFFF00"/>
                    </a:solidFill>
                  </a:rPr>
                  <a:t> που προκύπτει από τα υπολογιζόμενα διανύσματα </a:t>
                </a:r>
                <a:r>
                  <a:rPr lang="en-US" sz="4600" dirty="0">
                    <a:solidFill>
                      <a:srgbClr val="FFFF00"/>
                    </a:solidFill>
                  </a:rPr>
                  <a:t>m </a:t>
                </a:r>
                <a:r>
                  <a:rPr lang="el-GR" sz="4600" dirty="0">
                    <a:solidFill>
                      <a:srgbClr val="FFFF00"/>
                    </a:solidFill>
                  </a:rPr>
                  <a:t>πολλαπλασιασμένο με </a:t>
                </a:r>
                <a:r>
                  <a:rPr lang="en-US" sz="4600" dirty="0">
                    <a:solidFill>
                      <a:srgbClr val="FFFF00"/>
                    </a:solidFill>
                  </a:rPr>
                  <a:t>m</a:t>
                </a:r>
                <a:r>
                  <a:rPr lang="el-GR" sz="4600" dirty="0">
                    <a:solidFill>
                      <a:srgbClr val="FFFF00"/>
                    </a:solidFill>
                  </a:rPr>
                  <a:t>-1.</a:t>
                </a:r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404664"/>
                <a:ext cx="8229600" cy="6120680"/>
              </a:xfrm>
              <a:blipFill rotWithShape="1">
                <a:blip r:embed="rId2"/>
                <a:stretch>
                  <a:fillRect l="-1333" t="-2191" r="-22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675249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260648"/>
                <a:ext cx="8363272" cy="6192688"/>
              </a:xfrm>
            </p:spPr>
            <p:txBody>
              <a:bodyPr>
                <a:normAutofit fontScale="92500" lnSpcReduction="20000"/>
              </a:bodyPr>
              <a:lstStyle/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Στα </a:t>
                </a:r>
                <a:r>
                  <a:rPr lang="el-GR" dirty="0" err="1">
                    <a:solidFill>
                      <a:srgbClr val="FFFF00"/>
                    </a:solidFill>
                  </a:rPr>
                  <a:t>γκαουσιανά</a:t>
                </a:r>
                <a:r>
                  <a:rPr lang="el-GR" dirty="0">
                    <a:solidFill>
                      <a:srgbClr val="FFFF00"/>
                    </a:solidFill>
                  </a:rPr>
                  <a:t> μοντέλα (</a:t>
                </a:r>
                <a:r>
                  <a:rPr lang="en-US" dirty="0" err="1">
                    <a:solidFill>
                      <a:srgbClr val="FFFF00"/>
                    </a:solidFill>
                  </a:rPr>
                  <a:t>BGe</a:t>
                </a:r>
                <a:r>
                  <a:rPr lang="en-US" dirty="0">
                    <a:solidFill>
                      <a:srgbClr val="FFFF00"/>
                    </a:solidFill>
                  </a:rPr>
                  <a:t> models</a:t>
                </a:r>
                <a:r>
                  <a:rPr lang="el-GR" dirty="0">
                    <a:solidFill>
                      <a:srgbClr val="FFFF00"/>
                    </a:solidFill>
                  </a:rPr>
                  <a:t>) η δεσμευμένη πιθανότητα δίνεται όπως αναφέρθηκε ανωτέρω από την ακόλουθη σχέση:</a:t>
                </a:r>
              </a:p>
              <a:p>
                <a:pPr marL="0" indent="0" algn="just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l-GR" sz="2400" i="1">
                          <a:solidFill>
                            <a:srgbClr val="FFFF00"/>
                          </a:solidFill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type m:val="skw"/>
                              <m:ctrlPr>
                                <a:rPr lang="el-GR" sz="240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num>
                            <m:den>
                              <m:r>
                                <a:rPr lang="en-US" sz="2400" b="0" i="1" smtClean="0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𝐺</m:t>
                              </m:r>
                            </m:den>
                          </m:f>
                        </m:e>
                      </m:d>
                      <m:r>
                        <a:rPr lang="el-GR" sz="2400" i="1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limLoc m:val="undOvr"/>
                          <m:ctrlP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𝐼</m:t>
                          </m:r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𝑁</m:t>
                          </m:r>
                        </m:sup>
                        <m:e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𝛹</m:t>
                          </m:r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[</m:t>
                          </m:r>
                          <m:sSubSup>
                            <m:sSubSupPr>
                              <m:ctrlPr>
                                <a:rPr lang="el-GR" sz="24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sSubSupPr>
                            <m:e>
                              <m:r>
                                <a:rPr lang="en-US" sz="24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l-GR" sz="24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𝑖</m:t>
                              </m:r>
                            </m:sub>
                            <m:sup>
                              <m:sSub>
                                <m:sSubPr>
                                  <m:ctrlPr>
                                    <a:rPr lang="el-GR" sz="24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l-GR" sz="24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𝜋</m:t>
                                  </m:r>
                                </m:e>
                                <m:sub>
                                  <m:r>
                                    <a:rPr lang="el-GR" sz="24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𝜄</m:t>
                                  </m:r>
                                </m:sub>
                              </m:sSub>
                            </m:sup>
                          </m:sSubSup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]</m:t>
                          </m:r>
                        </m:e>
                      </m:nary>
                      <m:r>
                        <a:rPr lang="el-GR" sz="2400" i="1">
                          <a:solidFill>
                            <a:srgbClr val="FFFF00"/>
                          </a:solidFill>
                          <a:latin typeface="Cambria Math"/>
                        </a:rPr>
                        <m:t>=</m:t>
                      </m:r>
                      <m:nary>
                        <m:naryPr>
                          <m:chr m:val="∏"/>
                          <m:limLoc m:val="undOvr"/>
                          <m:ctrlPr>
                            <a:rPr lang="el-GR" sz="2400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𝜄</m:t>
                          </m:r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𝛮</m:t>
                          </m:r>
                        </m:sup>
                        <m:e>
                          <m:f>
                            <m:fPr>
                              <m:ctrlPr>
                                <a:rPr lang="el-GR" sz="24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sz="24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(</m:t>
                              </m:r>
                              <m:f>
                                <m:fPr>
                                  <m:type m:val="lin"/>
                                  <m:ctrlPr>
                                    <a:rPr lang="el-GR" sz="24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l-GR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𝐷</m:t>
                                      </m:r>
                                    </m:e>
                                    <m:sup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l-GR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sSub>
                                            <m:sSubPr>
                                              <m:ctrlPr>
                                                <a:rPr lang="el-GR" sz="24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24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𝑋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𝑖</m:t>
                                              </m:r>
                                            </m:sub>
                                          </m:sSub>
                                          <m:r>
                                            <a:rPr lang="en-US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24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24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𝜋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𝜄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𝐹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l-GR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l-GR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l-GR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𝜄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))</m:t>
                                  </m:r>
                                </m:den>
                              </m:f>
                            </m:num>
                            <m:den>
                              <m:r>
                                <a:rPr lang="en-US" sz="24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𝑃</m:t>
                              </m:r>
                              <m:r>
                                <a:rPr lang="en-US" sz="2400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(</m:t>
                              </m:r>
                              <m:f>
                                <m:fPr>
                                  <m:type m:val="lin"/>
                                  <m:ctrlPr>
                                    <a:rPr lang="el-GR" sz="24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el-GR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𝐷</m:t>
                                      </m:r>
                                    </m:e>
                                    <m:sup>
                                      <m:d>
                                        <m:dPr>
                                          <m:begChr m:val="["/>
                                          <m:endChr m:val="]"/>
                                          <m:ctrlPr>
                                            <a:rPr lang="el-GR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,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24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24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𝜋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2400" i="1">
                                                  <a:solidFill>
                                                    <a:srgbClr val="FFFF00"/>
                                                  </a:solidFill>
                                                  <a:latin typeface="Cambria Math"/>
                                                </a:rPr>
                                                <m:t>𝜄</m:t>
                                              </m:r>
                                            </m:sub>
                                          </m:sSub>
                                        </m:e>
                                      </m:d>
                                    </m:sup>
                                  </m:sSup>
                                </m:num>
                                <m:den>
                                  <m:sSub>
                                    <m:sSubPr>
                                      <m:ctrlPr>
                                        <a:rPr lang="el-GR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𝐺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  <m:t>𝐹</m:t>
                                      </m:r>
                                    </m:sub>
                                  </m:sSub>
                                  <m: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(</m:t>
                                  </m:r>
                                  <m:d>
                                    <m:dPr>
                                      <m:begChr m:val="{"/>
                                      <m:endChr m:val="}"/>
                                      <m:ctrlPr>
                                        <a:rPr lang="el-GR" sz="2400" i="1">
                                          <a:solidFill>
                                            <a:srgbClr val="FFFF00"/>
                                          </a:solidFill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l-GR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l-GR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𝜋</m:t>
                                          </m:r>
                                        </m:e>
                                        <m:sub>
                                          <m:r>
                                            <a:rPr lang="en-US" sz="2400" i="1">
                                              <a:solidFill>
                                                <a:srgbClr val="FFFF00"/>
                                              </a:solidFill>
                                              <a:latin typeface="Cambria Math"/>
                                            </a:rPr>
                                            <m:t>𝜄</m:t>
                                          </m:r>
                                        </m:sub>
                                      </m:sSub>
                                    </m:e>
                                  </m:d>
                                  <m:r>
                                    <a:rPr lang="en-US" sz="2400" i="1">
                                      <a:solidFill>
                                        <a:srgbClr val="FFFF00"/>
                                      </a:solidFill>
                                      <a:latin typeface="Cambria Math"/>
                                    </a:rPr>
                                    <m:t>))</m:t>
                                  </m:r>
                                </m:den>
                              </m:f>
                            </m:den>
                          </m:f>
                          <m:r>
                            <a:rPr lang="el-GR" sz="2400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                    </m:t>
                          </m:r>
                        </m:e>
                      </m:nary>
                    </m:oMath>
                  </m:oMathPara>
                </a14:m>
                <a:endParaRPr lang="el-GR" sz="2400" dirty="0"/>
              </a:p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Χ</a:t>
                </a:r>
                <a:r>
                  <a:rPr lang="el-GR" baseline="-25000" dirty="0" smtClean="0">
                    <a:solidFill>
                      <a:srgbClr val="FFFF00"/>
                    </a:solidFill>
                  </a:rPr>
                  <a:t>ι </a:t>
                </a:r>
                <a:r>
                  <a:rPr lang="el-GR" dirty="0">
                    <a:solidFill>
                      <a:srgbClr val="FFFF00"/>
                    </a:solidFill>
                  </a:rPr>
                  <a:t>είναι η i μεταβλητή και π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i</a:t>
                </a:r>
                <a:r>
                  <a:rPr lang="en-US" dirty="0">
                    <a:solidFill>
                      <a:srgbClr val="FFFF00"/>
                    </a:solidFill>
                  </a:rPr>
                  <a:t> </a:t>
                </a:r>
                <a:r>
                  <a:rPr lang="el-GR" dirty="0">
                    <a:solidFill>
                      <a:srgbClr val="FFFF00"/>
                    </a:solidFill>
                  </a:rPr>
                  <a:t>είναι το σύνολο με τους πατρικούς κόμβους της μεταβλητής Χ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i</a:t>
                </a:r>
                <a:r>
                  <a:rPr lang="en-US" dirty="0">
                    <a:solidFill>
                      <a:srgbClr val="FFFF00"/>
                    </a:solidFill>
                  </a:rPr>
                  <a:t> </a:t>
                </a:r>
                <a:r>
                  <a:rPr lang="el-GR" dirty="0">
                    <a:solidFill>
                      <a:srgbClr val="FFFF00"/>
                    </a:solidFill>
                  </a:rPr>
                  <a:t>στο γράφημα </a:t>
                </a:r>
                <a:r>
                  <a:rPr lang="en-US" dirty="0">
                    <a:solidFill>
                      <a:srgbClr val="FFFF00"/>
                    </a:solidFill>
                  </a:rPr>
                  <a:t>G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.</a:t>
                </a:r>
              </a:p>
              <a:p>
                <a:pPr algn="just"/>
                <a14:m>
                  <m:oMath xmlns:m="http://schemas.openxmlformats.org/officeDocument/2006/math">
                    <m:sSup>
                      <m:sSupPr>
                        <m:ctrlPr>
                          <a:rPr lang="el-GR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𝜋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𝜄</m:t>
                                </m:r>
                              </m:sub>
                            </m:sSub>
                          </m:e>
                        </m:d>
                      </m:sup>
                    </m:sSup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 και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</m:e>
                      <m:sup>
                        <m:d>
                          <m:dPr>
                            <m:begChr m:val="["/>
                            <m:endChr m:val="]"/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,</m:t>
                            </m:r>
                            <m:sSub>
                              <m:sSub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𝜋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𝜄</m:t>
                                </m:r>
                              </m:sub>
                            </m:sSub>
                          </m:e>
                        </m:d>
                      </m:sup>
                    </m:sSup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 είναι οι </a:t>
                </a:r>
                <a:r>
                  <a:rPr lang="el-GR" dirty="0" err="1">
                    <a:solidFill>
                      <a:srgbClr val="FFFF00"/>
                    </a:solidFill>
                  </a:rPr>
                  <a:t>υποπίνακες</a:t>
                </a:r>
                <a:r>
                  <a:rPr lang="el-GR" dirty="0">
                    <a:solidFill>
                      <a:srgbClr val="FFFF00"/>
                    </a:solidFill>
                  </a:rPr>
                  <a:t> του πίνακα δεδομένων </a:t>
                </a:r>
                <a:r>
                  <a:rPr lang="en-US" dirty="0">
                    <a:solidFill>
                      <a:srgbClr val="FFFF00"/>
                    </a:solidFill>
                  </a:rPr>
                  <a:t>D</a:t>
                </a:r>
                <a:r>
                  <a:rPr lang="el-GR" dirty="0">
                    <a:solidFill>
                      <a:srgbClr val="FFFF00"/>
                    </a:solidFill>
                  </a:rPr>
                  <a:t> που αποτελούνται μόνο από τις γραμμές που αντιστοιχούν στις μεταβλητές των υποσυνόλων </a:t>
                </a:r>
                <a:r>
                  <a:rPr lang="en-US" dirty="0">
                    <a:solidFill>
                      <a:srgbClr val="FFFF00"/>
                    </a:solidFill>
                  </a:rPr>
                  <a:t>S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1</a:t>
                </a:r>
                <a:r>
                  <a:rPr lang="el-GR" dirty="0">
                    <a:solidFill>
                      <a:srgbClr val="FFFF00"/>
                    </a:solidFill>
                  </a:rPr>
                  <a:t> ={</a:t>
                </a:r>
                <a:r>
                  <a:rPr lang="en-US" dirty="0">
                    <a:solidFill>
                      <a:srgbClr val="FFFF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i</a:t>
                </a:r>
                <a:r>
                  <a:rPr lang="el-GR" dirty="0">
                    <a:solidFill>
                      <a:srgbClr val="FFFF00"/>
                    </a:solidFill>
                  </a:rPr>
                  <a:t>,π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i</a:t>
                </a:r>
                <a:r>
                  <a:rPr lang="el-GR" dirty="0">
                    <a:solidFill>
                      <a:srgbClr val="FFFF00"/>
                    </a:solidFill>
                  </a:rPr>
                  <a:t>} και </a:t>
                </a:r>
                <a:r>
                  <a:rPr lang="en-US" dirty="0">
                    <a:solidFill>
                      <a:srgbClr val="FFFF00"/>
                    </a:solidFill>
                  </a:rPr>
                  <a:t>S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2</a:t>
                </a:r>
                <a:r>
                  <a:rPr lang="el-GR" dirty="0">
                    <a:solidFill>
                      <a:srgbClr val="FFFF00"/>
                    </a:solidFill>
                  </a:rPr>
                  <a:t> ={π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i</a:t>
                </a:r>
                <a:r>
                  <a:rPr lang="el-GR" dirty="0">
                    <a:solidFill>
                      <a:srgbClr val="FFFF00"/>
                    </a:solidFill>
                  </a:rPr>
                  <a:t>}. </a:t>
                </a:r>
                <a:endParaRPr lang="el-GR" dirty="0" smtClean="0">
                  <a:solidFill>
                    <a:srgbClr val="FFFF00"/>
                  </a:solidFill>
                </a:endParaRPr>
              </a:p>
              <a:p>
                <a:pPr algn="just"/>
                <a14:m>
                  <m:oMath xmlns:m="http://schemas.openxmlformats.org/officeDocument/2006/math">
                    <m:sSub>
                      <m:sSubPr>
                        <m:ctrlPr>
                          <a:rPr lang="el-GR" i="1" smtClean="0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(</m:t>
                    </m:r>
                    <m:d>
                      <m:dPr>
                        <m:begChr m:val="{"/>
                        <m:endChr m:val="}"/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𝑖</m:t>
                            </m:r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,</m:t>
                            </m:r>
                          </m:sub>
                        </m:sSub>
                        <m:sSub>
                          <m:sSub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𝜋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𝜄</m:t>
                            </m:r>
                          </m:sub>
                        </m:sSub>
                      </m:e>
                    </m:d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  και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𝐹</m:t>
                        </m:r>
                      </m:sub>
                    </m:sSub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(</m:t>
                    </m:r>
                    <m:d>
                      <m:dPr>
                        <m:begChr m:val="{"/>
                        <m:endChr m:val="}"/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𝜋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𝜄</m:t>
                            </m:r>
                          </m:sub>
                        </m:sSub>
                      </m:e>
                    </m:d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)</m:t>
                    </m:r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 αντιστοιχούν στα γραφήματα για τα </a:t>
                </a:r>
                <a:r>
                  <a:rPr lang="el-GR" dirty="0" err="1">
                    <a:solidFill>
                      <a:srgbClr val="FFFF00"/>
                    </a:solidFill>
                  </a:rPr>
                  <a:t>υποσυνόλα</a:t>
                </a:r>
                <a:r>
                  <a:rPr lang="el-GR" dirty="0">
                    <a:solidFill>
                      <a:srgbClr val="FFFF00"/>
                    </a:solidFill>
                  </a:rPr>
                  <a:t> των </a:t>
                </a:r>
                <a:r>
                  <a:rPr lang="el-GR" dirty="0" err="1">
                    <a:solidFill>
                      <a:srgbClr val="FFFF00"/>
                    </a:solidFill>
                  </a:rPr>
                  <a:t>μεταβλητων</a:t>
                </a:r>
                <a:r>
                  <a:rPr lang="el-GR" dirty="0">
                    <a:solidFill>
                      <a:srgbClr val="FFFF00"/>
                    </a:solidFill>
                  </a:rPr>
                  <a:t> </a:t>
                </a:r>
                <a:r>
                  <a:rPr lang="en-US" dirty="0">
                    <a:solidFill>
                      <a:srgbClr val="FFFF00"/>
                    </a:solidFill>
                  </a:rPr>
                  <a:t>S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1</a:t>
                </a:r>
                <a:r>
                  <a:rPr lang="el-GR" dirty="0">
                    <a:solidFill>
                      <a:srgbClr val="FFFF00"/>
                    </a:solidFill>
                  </a:rPr>
                  <a:t> ={</a:t>
                </a:r>
                <a:r>
                  <a:rPr lang="en-US" dirty="0">
                    <a:solidFill>
                      <a:srgbClr val="FFFF00"/>
                    </a:solidFill>
                  </a:rPr>
                  <a:t>X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i</a:t>
                </a:r>
                <a:r>
                  <a:rPr lang="el-GR" dirty="0">
                    <a:solidFill>
                      <a:srgbClr val="FFFF00"/>
                    </a:solidFill>
                  </a:rPr>
                  <a:t>,π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i</a:t>
                </a:r>
                <a:r>
                  <a:rPr lang="el-GR" dirty="0">
                    <a:solidFill>
                      <a:srgbClr val="FFFF00"/>
                    </a:solidFill>
                  </a:rPr>
                  <a:t>} και </a:t>
                </a:r>
                <a:r>
                  <a:rPr lang="en-US" dirty="0">
                    <a:solidFill>
                      <a:srgbClr val="FFFF00"/>
                    </a:solidFill>
                  </a:rPr>
                  <a:t>S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2</a:t>
                </a:r>
                <a:r>
                  <a:rPr lang="el-GR" dirty="0">
                    <a:solidFill>
                      <a:srgbClr val="FFFF00"/>
                    </a:solidFill>
                  </a:rPr>
                  <a:t> ={π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i</a:t>
                </a:r>
                <a:r>
                  <a:rPr lang="el-GR" dirty="0">
                    <a:solidFill>
                      <a:srgbClr val="FFFF00"/>
                    </a:solidFill>
                  </a:rPr>
                  <a:t>}, </a:t>
                </a:r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260648"/>
                <a:ext cx="8363272" cy="6192688"/>
              </a:xfrm>
              <a:blipFill rotWithShape="1">
                <a:blip r:embed="rId2"/>
                <a:stretch>
                  <a:fillRect l="-1458" t="-2559" r="-1749" b="-315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451562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188640"/>
                <a:ext cx="8291264" cy="6408712"/>
              </a:xfrm>
            </p:spPr>
            <p:txBody>
              <a:bodyPr>
                <a:normAutofit fontScale="85000" lnSpcReduction="20000"/>
              </a:bodyPr>
              <a:lstStyle/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Η δεσμευμένη πιθανότητα για ένα υποσύνολο δεδομένων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</m:e>
                      <m:sup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𝑠</m:t>
                        </m:r>
                      </m:sup>
                    </m:sSup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⊆</m:t>
                    </m:r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𝐷</m:t>
                    </m:r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, το οποίο αποτελείται από </a:t>
                </a:r>
                <a:r>
                  <a:rPr lang="en-US" dirty="0">
                    <a:solidFill>
                      <a:srgbClr val="FFFF00"/>
                    </a:solidFill>
                  </a:rPr>
                  <a:t>m </a:t>
                </a:r>
                <a:r>
                  <a:rPr lang="el-GR" dirty="0">
                    <a:solidFill>
                      <a:srgbClr val="FFFF00"/>
                    </a:solidFill>
                  </a:rPr>
                  <a:t>εκτελέσεις του Ν διαστάσεως υποσυνόλου </a:t>
                </a:r>
                <a14:m>
                  <m:oMath xmlns:m="http://schemas.openxmlformats.org/officeDocument/2006/math"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𝑆</m:t>
                    </m:r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⊆{</m:t>
                    </m:r>
                    <m:sSub>
                      <m:sSub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l-GR">
                        <a:solidFill>
                          <a:srgbClr val="FFFF00"/>
                        </a:solidFill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l-GR">
                        <a:solidFill>
                          <a:srgbClr val="FFFF00"/>
                        </a:solidFill>
                        <a:latin typeface="Cambria Math"/>
                      </a:rPr>
                      <m:t>…</m:t>
                    </m:r>
                    <m:sSub>
                      <m:sSub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𝑁</m:t>
                        </m:r>
                      </m:sub>
                    </m:sSub>
                    <m:r>
                      <a:rPr lang="el-GR" baseline="-25000">
                        <a:solidFill>
                          <a:srgbClr val="FFFF00"/>
                        </a:solidFill>
                        <a:latin typeface="Cambria Math"/>
                      </a:rPr>
                      <m:t>}</m:t>
                    </m:r>
                  </m:oMath>
                </a14:m>
                <a:r>
                  <a:rPr lang="el-GR" baseline="-25000" dirty="0">
                    <a:solidFill>
                      <a:srgbClr val="FFFF00"/>
                    </a:solidFill>
                  </a:rPr>
                  <a:t> </a:t>
                </a:r>
                <a:r>
                  <a:rPr lang="el-GR" dirty="0">
                    <a:solidFill>
                      <a:srgbClr val="FFFF00"/>
                    </a:solidFill>
                  </a:rPr>
                  <a:t>μπορεί να υπολογιστεί όταν το συνολικό γράφημα </a:t>
                </a:r>
                <a:r>
                  <a:rPr lang="en-US" dirty="0">
                    <a:solidFill>
                      <a:srgbClr val="FFFF00"/>
                    </a:solidFill>
                  </a:rPr>
                  <a:t>G </a:t>
                </a:r>
                <a:r>
                  <a:rPr lang="el-GR" dirty="0">
                    <a:solidFill>
                      <a:srgbClr val="FFFF00"/>
                    </a:solidFill>
                  </a:rPr>
                  <a:t>δίνεται, από τον ακόλουθο τύπο:</a:t>
                </a:r>
              </a:p>
              <a:p>
                <a14:m>
                  <m:oMath xmlns:m="http://schemas.openxmlformats.org/officeDocument/2006/math"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𝑃</m:t>
                    </m:r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(</m:t>
                    </m:r>
                    <m:f>
                      <m:fPr>
                        <m:type m:val="lin"/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𝐷</m:t>
                            </m:r>
                          </m:e>
                          <m:sup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𝑠</m:t>
                            </m:r>
                          </m:sup>
                        </m:sSup>
                      </m:num>
                      <m:den>
                        <m:sSub>
                          <m:sSub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𝐺</m:t>
                            </m:r>
                          </m:e>
                          <m:sub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𝐹</m:t>
                            </m:r>
                          </m:sub>
                        </m:sSub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𝑆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))=</m:t>
                        </m:r>
                        <m:sSup>
                          <m:sSup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𝜋</m:t>
                                </m:r>
                              </m:e>
                            </m:d>
                          </m:e>
                          <m:sup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𝑁</m:t>
                            </m:r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∗</m:t>
                            </m:r>
                            <m:f>
                              <m:f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sup>
                        </m:sSup>
                      </m:den>
                    </m:f>
                    <m:sSup>
                      <m:sSup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∗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𝜐</m:t>
                                </m:r>
                              </m:num>
                              <m:den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𝜐</m:t>
                                </m:r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+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𝛮</m:t>
                            </m:r>
                          </m:num>
                          <m:den>
                            <m: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∗</m:t>
                    </m:r>
                    <m:f>
                      <m:f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𝑐</m:t>
                        </m:r>
                        <m:d>
                          <m:d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𝑁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</m:d>
                      </m:num>
                      <m:den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𝑐</m:t>
                        </m:r>
                        <m:d>
                          <m:d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𝑁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𝑎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𝑚</m:t>
                            </m:r>
                          </m:e>
                        </m:d>
                      </m:den>
                    </m:f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func>
                          <m:func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det</m:t>
                            </m:r>
                          </m:fName>
                          <m:e>
                            <m:d>
                              <m:d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dPr>
                              <m:e>
                                <m:sSubSup>
                                  <m:sSubSupPr>
                                    <m:ctrlPr>
                                      <a:rPr lang="el-GR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0</m:t>
                                    </m:r>
                                  </m:sub>
                                  <m:sup>
                                    <m:r>
                                      <a:rPr lang="en-US" i="1">
                                        <a:solidFill>
                                          <a:srgbClr val="FFFF00"/>
                                        </a:solidFill>
                                        <a:latin typeface="Cambria Math"/>
                                      </a:rPr>
                                      <m:t>𝑆</m:t>
                                    </m:r>
                                  </m:sup>
                                </m:sSubSup>
                              </m:e>
                            </m:d>
                          </m:e>
                        </m:func>
                      </m:e>
                      <m:sup>
                        <m:f>
                          <m:f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𝑎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det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(</m:t>
                        </m:r>
                        <m:sSubSup>
                          <m:sSubSup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𝐷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,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𝑚</m:t>
                            </m:r>
                          </m:sub>
                          <m:sup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𝑆</m:t>
                            </m:r>
                          </m:sup>
                        </m:sSub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−(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)/2</m:t>
                        </m:r>
                      </m:sup>
                    </m:sSup>
                  </m:oMath>
                </a14:m>
                <a:endParaRPr lang="el-GR" dirty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dirty="0">
                    <a:solidFill>
                      <a:srgbClr val="FFFF00"/>
                    </a:solidFill>
                  </a:rPr>
                  <a:t>Όπου</a:t>
                </a:r>
                <a14:m>
                  <m:oMath xmlns:m="http://schemas.openxmlformats.org/officeDocument/2006/math"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 </m:t>
                    </m:r>
                    <m:func>
                      <m:func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𝑆</m:t>
                                </m:r>
                              </m:sup>
                            </m:sSubSup>
                          </m:e>
                        </m:d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 </m:t>
                        </m:r>
                      </m:e>
                    </m:func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𝜅𝛼𝜄</m:t>
                    </m:r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det</m:t>
                        </m:r>
                      </m:fName>
                      <m:e>
                        <m:d>
                          <m:d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𝐷</m:t>
                                </m:r>
                                <m: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𝑚</m:t>
                                </m:r>
                              </m:sub>
                              <m:sup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𝑆</m:t>
                                </m:r>
                              </m:sup>
                            </m:sSubSup>
                          </m:e>
                        </m:d>
                      </m:e>
                    </m:func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  </m:t>
                    </m:r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είναι οι ορίζουσες των </a:t>
                </a:r>
                <a:r>
                  <a:rPr lang="el-GR" dirty="0" err="1">
                    <a:solidFill>
                      <a:srgbClr val="FFFF00"/>
                    </a:solidFill>
                  </a:rPr>
                  <a:t>υποπινάκων</a:t>
                </a:r>
                <a:r>
                  <a:rPr lang="el-GR" dirty="0">
                    <a:solidFill>
                      <a:srgbClr val="FFFF00"/>
                    </a:solidFill>
                  </a:rPr>
                  <a:t>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𝑆</m:t>
                        </m:r>
                      </m:sup>
                    </m:sSubSup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𝜅𝛼𝜄</m:t>
                    </m:r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</m:sub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𝑆</m:t>
                        </m:r>
                      </m:sup>
                    </m:sSubSup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 και αποτελούνται μόνο από τις γραμμές και τις στήλες που αντιστοιχούν στις μεταβλητές του υποσυνόλου </a:t>
                </a:r>
                <a:r>
                  <a:rPr lang="en-US" dirty="0">
                    <a:solidFill>
                      <a:srgbClr val="FFFF00"/>
                    </a:solidFill>
                  </a:rPr>
                  <a:t>S</a:t>
                </a:r>
                <a:r>
                  <a:rPr lang="el-GR" dirty="0">
                    <a:solidFill>
                      <a:srgbClr val="FFFF00"/>
                    </a:solidFill>
                  </a:rPr>
                  <a:t>. Η ποσότητα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𝑇</m:t>
                        </m:r>
                      </m:e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 έχει αναφερθεί ανωτέρω πως υπολογίζεται και σχετικά με τις ποσότητες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𝑁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 και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𝑁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𝑚</m:t>
                        </m:r>
                      </m:e>
                    </m:d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 έχουμε: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𝑐</m:t>
                    </m:r>
                    <m:d>
                      <m:d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𝑁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={</m:t>
                    </m:r>
                    <m:sSup>
                      <m:sSup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𝑎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∗</m:t>
                        </m:r>
                        <m:f>
                          <m:f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𝑁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</m:sup>
                    </m:sSup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∗</m:t>
                    </m:r>
                    <m:sSup>
                      <m:sSup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𝜋</m:t>
                        </m:r>
                      </m:e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𝛮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∗</m:t>
                        </m:r>
                        <m:f>
                          <m:f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𝛮</m:t>
                            </m:r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−1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4</m:t>
                            </m:r>
                          </m:den>
                        </m:f>
                      </m:sup>
                    </m:sSup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∗</m:t>
                    </m:r>
                    <m:nary>
                      <m:naryPr>
                        <m:chr m:val="∏"/>
                        <m:limLoc m:val="undOvr"/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𝜄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𝛮</m:t>
                        </m:r>
                      </m:sup>
                      <m:e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𝛤</m:t>
                        </m:r>
                        <m:r>
                          <a:rPr lang="en-US" i="1">
                            <a:solidFill>
                              <a:srgbClr val="FFFF00"/>
                            </a:solidFill>
                            <a:latin typeface="Cambria Math"/>
                          </a:rPr>
                          <m:t> (</m:t>
                        </m:r>
                        <m:sSup>
                          <m:sSupPr>
                            <m:ctrlPr>
                              <a:rPr lang="el-GR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</m:ctrlPr>
                          </m:sSupPr>
                          <m:e>
                            <m:f>
                              <m:fPr>
                                <m:ctrlPr>
                                  <a:rPr lang="el-GR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𝛼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+1−</m:t>
                                </m:r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𝜄</m:t>
                                </m:r>
                              </m:num>
                              <m:den>
                                <m:r>
                                  <a:rPr lang="en-US" i="1">
                                    <a:solidFill>
                                      <a:srgbClr val="FFFF00"/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)}</m:t>
                            </m:r>
                          </m:e>
                          <m:sup>
                            <m:r>
                              <a:rPr lang="en-US" i="1">
                                <a:solidFill>
                                  <a:srgbClr val="FFFF00"/>
                                </a:solidFill>
                                <a:latin typeface="Cambria Math"/>
                              </a:rPr>
                              <m:t>−1</m:t>
                            </m:r>
                          </m:sup>
                        </m:sSup>
                      </m:e>
                    </m:nary>
                  </m:oMath>
                </a14:m>
                <a:endParaRPr lang="el-GR" dirty="0"/>
              </a:p>
              <a:p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188640"/>
                <a:ext cx="8291264" cy="6408712"/>
              </a:xfrm>
              <a:blipFill rotWithShape="1">
                <a:blip r:embed="rId2"/>
                <a:stretch>
                  <a:fillRect l="-1103" t="-1713" r="-117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013743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76664"/>
          </a:xfrm>
        </p:spPr>
        <p:txBody>
          <a:bodyPr/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Δύο ειδών δεδομένα με τα οποία γίνεται η αναπαράσταση των δικτύων , τα δεδομένα που προκύπτουν με παρεμβολή χρησιμοποιώντας κάποιους παράγοντες ανασταλτικούς η επιταχυντικούς και τα δεδομένα που λαμβάνουμε από απλή παρατήρηση (</a:t>
            </a:r>
            <a:r>
              <a:rPr lang="el-GR" dirty="0" err="1" smtClean="0">
                <a:solidFill>
                  <a:srgbClr val="FFFF00"/>
                </a:solidFill>
              </a:rPr>
              <a:t>κυτανομετρία</a:t>
            </a:r>
            <a:r>
              <a:rPr lang="el-GR" dirty="0" smtClean="0">
                <a:solidFill>
                  <a:srgbClr val="FFFF00"/>
                </a:solidFill>
              </a:rPr>
              <a:t>).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Οι τύποι που χρησιμοποιούνται είναι ελαφρώς διαφοροποιημένοι </a:t>
            </a:r>
          </a:p>
        </p:txBody>
      </p:sp>
    </p:spTree>
    <p:extLst>
      <p:ext uri="{BB962C8B-B14F-4D97-AF65-F5344CB8AC3E}">
        <p14:creationId xmlns:p14="http://schemas.microsoft.com/office/powerpoint/2010/main" val="36103674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>
                <a:solidFill>
                  <a:srgbClr val="FFFF00"/>
                </a:solidFill>
              </a:rPr>
              <a:t>Αξιολόγηση των δεδομένων</a:t>
            </a:r>
            <a:endParaRPr lang="el-GR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40768"/>
                <a:ext cx="8219256" cy="5040560"/>
              </a:xfrm>
            </p:spPr>
            <p:txBody>
              <a:bodyPr>
                <a:normAutofit fontScale="92500" lnSpcReduction="20000"/>
              </a:bodyPr>
              <a:lstStyle/>
              <a:p>
                <a:pPr algn="just"/>
                <a:r>
                  <a:rPr lang="el-GR" dirty="0">
                    <a:solidFill>
                      <a:srgbClr val="FFFF00"/>
                    </a:solidFill>
                  </a:rPr>
                  <a:t>Αξιολόγηση των δεδομένων συγκρίνοντας με τα τελικά αποτελέσματα με το </a:t>
                </a:r>
                <a:r>
                  <a:rPr lang="el-GR" dirty="0" err="1">
                    <a:solidFill>
                      <a:srgbClr val="FFFF00"/>
                    </a:solidFill>
                  </a:rPr>
                  <a:t>δικτύο</a:t>
                </a:r>
                <a:r>
                  <a:rPr lang="el-GR" dirty="0">
                    <a:solidFill>
                      <a:srgbClr val="FFFF00"/>
                    </a:solidFill>
                  </a:rPr>
                  <a:t> το οποίο έχουμε ήδη αναπαραστήσει. </a:t>
                </a:r>
                <a:endParaRPr lang="el-GR" dirty="0" smtClean="0">
                  <a:solidFill>
                    <a:srgbClr val="FFFF00"/>
                  </a:solidFill>
                </a:endParaRPr>
              </a:p>
              <a:p>
                <a:r>
                  <a:rPr lang="en-US" dirty="0" smtClean="0">
                    <a:solidFill>
                      <a:srgbClr val="FFFF00"/>
                    </a:solidFill>
                  </a:rPr>
                  <a:t>O</a:t>
                </a:r>
                <a:r>
                  <a:rPr lang="el-GR" dirty="0" err="1" smtClean="0">
                    <a:solidFill>
                      <a:srgbClr val="FFFF00"/>
                    </a:solidFill>
                  </a:rPr>
                  <a:t>ρίζουμε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dirty="0">
                    <a:solidFill>
                      <a:srgbClr val="FFFF00"/>
                    </a:solidFill>
                  </a:rPr>
                  <a:t>τον ακόλουθο συντελεστή 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acc>
                        <m:accPr>
                          <m:chr m:val="̃"/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𝑃</m:t>
                          </m:r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 (</m:t>
                          </m:r>
                        </m:e>
                      </m:acc>
                      <m:f>
                        <m:fPr>
                          <m:type m:val="lin"/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𝐹</m:t>
                          </m:r>
                        </m:num>
                        <m:den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𝐷</m:t>
                          </m:r>
                        </m:den>
                      </m:f>
                      <m:r>
                        <a:rPr lang="el-GR" i="1">
                          <a:solidFill>
                            <a:srgbClr val="FFFF00"/>
                          </a:solidFill>
                          <a:latin typeface="Cambria Math"/>
                        </a:rPr>
                        <m:t>)=</m:t>
                      </m:r>
                      <m:f>
                        <m:fPr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𝑇</m:t>
                          </m:r>
                        </m:den>
                      </m:f>
                      <m:nary>
                        <m:naryPr>
                          <m:chr m:val="∑"/>
                          <m:limLoc m:val="undOvr"/>
                          <m:ctrlP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𝑖</m:t>
                          </m:r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𝑇</m:t>
                          </m:r>
                        </m:sup>
                        <m:e>
                          <m:sSub>
                            <m:sSubPr>
                              <m:ctrlP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𝐹</m:t>
                              </m:r>
                            </m:sub>
                          </m:sSub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l-GR" i="1">
                                  <a:solidFill>
                                    <a:srgbClr val="FFFF00"/>
                                  </a:solidFill>
                                  <a:latin typeface="Cambria Math"/>
                                </a:rPr>
                                <m:t>𝑇</m:t>
                              </m:r>
                            </m:sub>
                          </m:sSub>
                          <m:r>
                            <a:rPr lang="el-GR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)</m:t>
                          </m:r>
                        </m:e>
                      </m:nary>
                    </m:oMath>
                  </m:oMathPara>
                </a14:m>
                <a:endParaRPr lang="el-GR" dirty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dirty="0">
                    <a:solidFill>
                      <a:srgbClr val="FFFF00"/>
                    </a:solidFill>
                  </a:rPr>
                  <a:t>Ο συντελεστής αυτός είναι ένας δυαδικός συντελεστής και παίρνει την τιμή 0 όταν η ακμή του τελικού διαγράμματος δεν υφίσταται στο γράφημα </a:t>
                </a:r>
                <a:r>
                  <a:rPr lang="en-US" dirty="0">
                    <a:solidFill>
                      <a:srgbClr val="FFFF00"/>
                    </a:solidFill>
                  </a:rPr>
                  <a:t>G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T</a:t>
                </a:r>
                <a:r>
                  <a:rPr lang="el-GR" dirty="0">
                    <a:solidFill>
                      <a:srgbClr val="FFFF00"/>
                    </a:solidFill>
                  </a:rPr>
                  <a:t> ενώ παίρνει την τιμή 1 όταν η ακμή αυτή υπάρχει στο γράφημα </a:t>
                </a:r>
                <a:r>
                  <a:rPr lang="en-US" dirty="0">
                    <a:solidFill>
                      <a:srgbClr val="FFFF00"/>
                    </a:solidFill>
                  </a:rPr>
                  <a:t>G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T</a:t>
                </a:r>
                <a:r>
                  <a:rPr lang="el-GR" dirty="0">
                    <a:solidFill>
                      <a:srgbClr val="FFFF00"/>
                    </a:solidFill>
                  </a:rPr>
                  <a:t>.</a:t>
                </a:r>
              </a:p>
              <a:p>
                <a:pPr algn="just"/>
                <a:endParaRPr lang="en-US" dirty="0" smtClean="0">
                  <a:solidFill>
                    <a:srgbClr val="FFFF00"/>
                  </a:solidFill>
                </a:endParaRPr>
              </a:p>
              <a:p>
                <a:pPr algn="just"/>
                <a:endParaRPr lang="el-GR" dirty="0">
                  <a:solidFill>
                    <a:srgbClr val="FFFF00"/>
                  </a:solidFill>
                </a:endParaRPr>
              </a:p>
              <a:p>
                <a:pPr algn="just"/>
                <a:endParaRPr lang="el-GR" dirty="0" smtClean="0">
                  <a:solidFill>
                    <a:srgbClr val="FFFF00"/>
                  </a:solidFill>
                </a:endParaRPr>
              </a:p>
              <a:p>
                <a:pPr algn="just"/>
                <a:endParaRPr lang="el-GR" dirty="0" smtClean="0">
                  <a:solidFill>
                    <a:srgbClr val="FFFF00"/>
                  </a:solidFill>
                </a:endParaRPr>
              </a:p>
              <a:p>
                <a:pPr algn="just"/>
                <a:endParaRPr lang="el-GR" dirty="0" smtClean="0">
                  <a:solidFill>
                    <a:srgbClr val="FFFF00"/>
                  </a:solidFill>
                </a:endParaRPr>
              </a:p>
              <a:p>
                <a:endParaRPr lang="el-GR" dirty="0"/>
              </a:p>
              <a:p>
                <a:pPr marL="0" indent="0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40768"/>
                <a:ext cx="8219256" cy="5040560"/>
              </a:xfrm>
              <a:blipFill rotWithShape="1">
                <a:blip r:embed="rId2"/>
                <a:stretch>
                  <a:fillRect l="-1484" t="-3144" r="-1706" b="-36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25958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Θέση περιεχομένου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91264" cy="6264696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l-GR" dirty="0">
                    <a:solidFill>
                      <a:srgbClr val="FFFF00"/>
                    </a:solidFill>
                  </a:rPr>
                  <a:t>Ε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ν συνεχεία σχηματίζουμε το δείκτη </a:t>
                </a:r>
                <a:r>
                  <a:rPr lang="el-GR" dirty="0" err="1">
                    <a:solidFill>
                      <a:srgbClr val="FFFF00"/>
                    </a:solidFill>
                  </a:rPr>
                  <a:t>ε(θ</a:t>
                </a:r>
                <a:r>
                  <a:rPr lang="el-GR" dirty="0">
                    <a:solidFill>
                      <a:srgbClr val="FFFF00"/>
                    </a:solidFill>
                  </a:rPr>
                  <a:t>) με:</a:t>
                </a:r>
              </a:p>
              <a:p>
                <a:pPr marL="0" indent="0" algn="ctr">
                  <a:buNone/>
                </a:pPr>
                <a:r>
                  <a:rPr lang="el-GR" dirty="0" err="1">
                    <a:solidFill>
                      <a:srgbClr val="FFFF00"/>
                    </a:solidFill>
                  </a:rPr>
                  <a:t>ε(θ</a:t>
                </a:r>
                <a:r>
                  <a:rPr lang="el-GR" dirty="0">
                    <a:solidFill>
                      <a:srgbClr val="FFFF00"/>
                    </a:solidFill>
                  </a:rPr>
                  <a:t>)={ </a:t>
                </a:r>
                <a:r>
                  <a:rPr lang="en-US" dirty="0" err="1">
                    <a:solidFill>
                      <a:srgbClr val="FFFF00"/>
                    </a:solidFill>
                  </a:rPr>
                  <a:t>e</a:t>
                </a:r>
                <a:r>
                  <a:rPr lang="en-US" baseline="-25000" dirty="0" err="1">
                    <a:solidFill>
                      <a:srgbClr val="FFFF00"/>
                    </a:solidFill>
                  </a:rPr>
                  <a:t>i</a:t>
                </a:r>
                <a:r>
                  <a:rPr lang="el-GR" baseline="-25000" dirty="0">
                    <a:solidFill>
                      <a:srgbClr val="FFFF00"/>
                    </a:solidFill>
                  </a:rPr>
                  <a:t>,</a:t>
                </a:r>
                <a:r>
                  <a:rPr lang="en-US" baseline="-25000" dirty="0">
                    <a:solidFill>
                      <a:srgbClr val="FFFF00"/>
                    </a:solidFill>
                  </a:rPr>
                  <a:t>j</a:t>
                </a:r>
                <a:r>
                  <a:rPr lang="el-GR" dirty="0">
                    <a:solidFill>
                      <a:srgbClr val="FFFF00"/>
                    </a:solidFill>
                  </a:rPr>
                  <a:t> │</a:t>
                </a:r>
                <a14:m>
                  <m:oMath xmlns:m="http://schemas.openxmlformats.org/officeDocument/2006/math">
                    <m:acc>
                      <m:accPr>
                        <m:chr m:val="̃"/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accPr>
                      <m:e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𝑃</m:t>
                        </m:r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 (</m:t>
                        </m:r>
                      </m:e>
                    </m:acc>
                    <m:f>
                      <m:fPr>
                        <m:type m:val="lin"/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𝐹</m:t>
                        </m:r>
                      </m:num>
                      <m:den>
                        <m: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  <m:t>𝐷</m:t>
                        </m:r>
                      </m:den>
                    </m:f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)&gt;</m:t>
                    </m:r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𝜃</m:t>
                    </m:r>
                    <m:r>
                      <a:rPr lang="el-GR" i="1">
                        <a:solidFill>
                          <a:srgbClr val="FFFF00"/>
                        </a:solidFill>
                        <a:latin typeface="Cambria Math"/>
                      </a:rPr>
                      <m:t>}</m:t>
                    </m:r>
                  </m:oMath>
                </a14:m>
                <a:r>
                  <a:rPr lang="el-GR" dirty="0">
                    <a:solidFill>
                      <a:srgbClr val="FFFF00"/>
                    </a:solidFill>
                  </a:rPr>
                  <a:t> </a:t>
                </a:r>
              </a:p>
              <a:p>
                <a:pPr marL="442913" indent="0" algn="just">
                  <a:buNone/>
                </a:pPr>
                <a:r>
                  <a:rPr lang="el-GR" dirty="0" smtClean="0">
                    <a:solidFill>
                      <a:srgbClr val="FFFF00"/>
                    </a:solidFill>
                  </a:rPr>
                  <a:t>το </a:t>
                </a:r>
                <a:r>
                  <a:rPr lang="el-GR" dirty="0">
                    <a:solidFill>
                      <a:srgbClr val="FFFF00"/>
                    </a:solidFill>
                  </a:rPr>
                  <a:t>οποίο μας δείχνει όλες τις ακμές στο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πιο </a:t>
                </a:r>
                <a:r>
                  <a:rPr lang="el-GR" dirty="0">
                    <a:solidFill>
                      <a:srgbClr val="FFFF00"/>
                    </a:solidFill>
                  </a:rPr>
                  <a:t>πιθανό γράφημα που προκύπτει πως ξεπερνούν ένα συγκεκριμένο όριο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θ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.</a:t>
                </a:r>
              </a:p>
              <a:p>
                <a:pPr algn="just"/>
                <a:r>
                  <a:rPr lang="el-GR" dirty="0">
                    <a:solidFill>
                      <a:srgbClr val="FFFF00"/>
                    </a:solidFill>
                  </a:rPr>
                  <a:t>Όμως αντί να επιλέξουμε μια συγκεκριμένη τιμή του θ παίρνουμε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διάστημα του </a:t>
                </a:r>
                <a:r>
                  <a:rPr lang="el-GR" dirty="0">
                    <a:solidFill>
                      <a:srgbClr val="FFFF00"/>
                    </a:solidFill>
                  </a:rPr>
                  <a:t>θ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 </a:t>
                </a:r>
                <a:r>
                  <a:rPr lang="el-GR" dirty="0">
                    <a:solidFill>
                      <a:srgbClr val="FFFF00"/>
                    </a:solidFill>
                  </a:rPr>
                  <a:t>ολοκληρώνουμε και </a:t>
                </a:r>
                <a:r>
                  <a:rPr lang="el-GR" dirty="0" smtClean="0">
                    <a:solidFill>
                      <a:srgbClr val="FFFF00"/>
                    </a:solidFill>
                  </a:rPr>
                  <a:t>σχεδιάζουμε </a:t>
                </a:r>
                <a:r>
                  <a:rPr lang="el-GR" dirty="0">
                    <a:solidFill>
                      <a:srgbClr val="FFFF00"/>
                    </a:solidFill>
                  </a:rPr>
                  <a:t>τη </a:t>
                </a:r>
                <a:r>
                  <a:rPr lang="en-US" dirty="0">
                    <a:solidFill>
                      <a:srgbClr val="FFFF00"/>
                    </a:solidFill>
                  </a:rPr>
                  <a:t>sensitivity </a:t>
                </a:r>
                <a:r>
                  <a:rPr lang="el-GR" dirty="0">
                    <a:solidFill>
                      <a:srgbClr val="FFFF00"/>
                    </a:solidFill>
                  </a:rPr>
                  <a:t>με την </a:t>
                </a:r>
                <a:r>
                  <a:rPr lang="en-US" dirty="0">
                    <a:solidFill>
                      <a:srgbClr val="FFFF00"/>
                    </a:solidFill>
                  </a:rPr>
                  <a:t>inverse specificity </a:t>
                </a:r>
                <a:r>
                  <a:rPr lang="el-GR" dirty="0">
                    <a:solidFill>
                      <a:srgbClr val="FFFF00"/>
                    </a:solidFill>
                  </a:rPr>
                  <a:t>σε δύο άξονες. Έτσι προκύπτει η καμπύλη 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ROC</a:t>
                </a:r>
                <a:endParaRPr lang="el-GR" dirty="0">
                  <a:solidFill>
                    <a:srgbClr val="FFFF00"/>
                  </a:solidFill>
                </a:endParaRPr>
              </a:p>
              <a:p>
                <a:pPr algn="just"/>
                <a:r>
                  <a:rPr lang="el-GR" dirty="0" smtClean="0">
                    <a:solidFill>
                      <a:srgbClr val="FFFF00"/>
                    </a:solidFill>
                  </a:rPr>
                  <a:t>Δίνονται από τους τύπους</a:t>
                </a:r>
                <a:r>
                  <a:rPr lang="en-US" dirty="0" smtClean="0">
                    <a:solidFill>
                      <a:srgbClr val="FFFF00"/>
                    </a:solidFill>
                  </a:rPr>
                  <a:t>:</a:t>
                </a:r>
              </a:p>
              <a:p>
                <a:pPr marL="0" indent="0" algn="ctr">
                  <a:buNone/>
                </a:pPr>
                <a:r>
                  <a:rPr lang="en-US" dirty="0">
                    <a:solidFill>
                      <a:srgbClr val="FFFF00"/>
                    </a:solidFill>
                  </a:rPr>
                  <a:t>sensitivity: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FFFF0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FFFF00"/>
                        </a:solidFill>
                        <a:latin typeface="Cambria Math"/>
                      </a:rPr>
                      <m:t>S</m:t>
                    </m:r>
                    <m:r>
                      <a:rPr lang="en-US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TP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TP</m:t>
                        </m:r>
                        <m: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FN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rgbClr val="FFFF00"/>
                    </a:solidFill>
                  </a:rPr>
                  <a:t>  </a:t>
                </a:r>
                <a:endParaRPr lang="el-GR" dirty="0">
                  <a:solidFill>
                    <a:srgbClr val="FFFF00"/>
                  </a:solidFill>
                </a:endParaRPr>
              </a:p>
              <a:p>
                <a:pPr marL="0" indent="0" algn="ctr">
                  <a:buNone/>
                </a:pPr>
                <a:r>
                  <a:rPr lang="en-US" dirty="0">
                    <a:solidFill>
                      <a:srgbClr val="FFFF00"/>
                    </a:solidFill>
                  </a:rPr>
                  <a:t>inverse specificity: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FFFF00"/>
                        </a:solidFill>
                        <a:latin typeface="Cambria Math"/>
                      </a:rPr>
                      <m:t>I</m:t>
                    </m:r>
                    <m:r>
                      <a:rPr lang="en-US">
                        <a:solidFill>
                          <a:srgbClr val="FFFF0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l-GR" i="1">
                            <a:solidFill>
                              <a:srgbClr val="FFFF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FP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TN</m:t>
                        </m:r>
                        <m: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FF00"/>
                            </a:solidFill>
                            <a:latin typeface="Cambria Math"/>
                          </a:rPr>
                          <m:t>FP</m:t>
                        </m:r>
                      </m:den>
                    </m:f>
                  </m:oMath>
                </a14:m>
                <a:endParaRPr lang="el-GR" dirty="0"/>
              </a:p>
              <a:p>
                <a:pPr algn="just"/>
                <a:endParaRPr lang="el-GR" dirty="0" smtClean="0"/>
              </a:p>
              <a:p>
                <a:pPr algn="just"/>
                <a:endParaRPr lang="en-US" dirty="0" smtClean="0"/>
              </a:p>
              <a:p>
                <a:pPr marL="442913" indent="0" algn="just">
                  <a:buNone/>
                </a:pPr>
                <a:endParaRPr lang="el-GR" dirty="0"/>
              </a:p>
            </p:txBody>
          </p:sp>
        </mc:Choice>
        <mc:Fallback xmlns="">
          <p:sp>
            <p:nvSpPr>
              <p:cNvPr id="3" name="Θέση περιεχομένου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332656"/>
                <a:ext cx="8291264" cy="6264696"/>
              </a:xfrm>
              <a:blipFill rotWithShape="1">
                <a:blip r:embed="rId2"/>
                <a:stretch>
                  <a:fillRect l="-1471" t="-2532" r="-169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80201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89" y="620688"/>
            <a:ext cx="8225567" cy="5931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98417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404664"/>
            <a:ext cx="8291264" cy="6120680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FFFF00"/>
                </a:solidFill>
              </a:rPr>
              <a:t>O</a:t>
            </a:r>
            <a:r>
              <a:rPr lang="el-GR" dirty="0" err="1" smtClean="0">
                <a:solidFill>
                  <a:srgbClr val="FFFF00"/>
                </a:solidFill>
              </a:rPr>
              <a:t>λοκληρώνοντας</a:t>
            </a:r>
            <a:r>
              <a:rPr lang="el-GR" dirty="0" smtClean="0">
                <a:solidFill>
                  <a:srgbClr val="FFFF00"/>
                </a:solidFill>
              </a:rPr>
              <a:t> </a:t>
            </a:r>
            <a:r>
              <a:rPr lang="el-GR" dirty="0">
                <a:solidFill>
                  <a:srgbClr val="FFFF00"/>
                </a:solidFill>
              </a:rPr>
              <a:t>και παίρνοντας το εμβαδόν του όγκου που </a:t>
            </a:r>
            <a:r>
              <a:rPr lang="el-GR" dirty="0" smtClean="0">
                <a:solidFill>
                  <a:srgbClr val="FFFF00"/>
                </a:solidFill>
              </a:rPr>
              <a:t>περικλείει προκύπτει η </a:t>
            </a:r>
            <a:r>
              <a:rPr lang="el-GR" dirty="0">
                <a:solidFill>
                  <a:srgbClr val="FFFF00"/>
                </a:solidFill>
              </a:rPr>
              <a:t>τιμή </a:t>
            </a:r>
            <a:r>
              <a:rPr lang="en-US" dirty="0">
                <a:solidFill>
                  <a:srgbClr val="FFFF00"/>
                </a:solidFill>
              </a:rPr>
              <a:t>AUC </a:t>
            </a:r>
            <a:r>
              <a:rPr lang="el-GR" dirty="0" smtClean="0">
                <a:solidFill>
                  <a:srgbClr val="FFFF00"/>
                </a:solidFill>
              </a:rPr>
              <a:t>που </a:t>
            </a:r>
            <a:r>
              <a:rPr lang="el-GR" dirty="0">
                <a:solidFill>
                  <a:srgbClr val="FFFF00"/>
                </a:solidFill>
              </a:rPr>
              <a:t>είναι ένα μέτρο της πιστότητας της αναπαράστασης του γραφήματος</a:t>
            </a:r>
            <a:r>
              <a:rPr lang="el-GR" dirty="0" smtClean="0">
                <a:solidFill>
                  <a:srgbClr val="FFFF00"/>
                </a:solidFill>
              </a:rPr>
              <a:t>.</a:t>
            </a:r>
          </a:p>
          <a:p>
            <a:pPr algn="just"/>
            <a:endParaRPr lang="el-GR" dirty="0" smtClean="0">
              <a:solidFill>
                <a:srgbClr val="FFFF00"/>
              </a:solidFill>
            </a:endParaRPr>
          </a:p>
          <a:p>
            <a:pPr algn="just"/>
            <a:r>
              <a:rPr lang="el-GR" dirty="0">
                <a:solidFill>
                  <a:srgbClr val="FFFF00"/>
                </a:solidFill>
              </a:rPr>
              <a:t>Ένα ακόμα πιο άμεσο και πιο κατανοητό κριτήριο είναι δίνεται από το λόγο αληθών θετικών συσχετίσεων προς λανθασμένων θετικών (</a:t>
            </a:r>
            <a:r>
              <a:rPr lang="en-US" dirty="0">
                <a:solidFill>
                  <a:srgbClr val="FFFF00"/>
                </a:solidFill>
              </a:rPr>
              <a:t>TP</a:t>
            </a:r>
            <a:r>
              <a:rPr lang="el-GR" dirty="0">
                <a:solidFill>
                  <a:srgbClr val="FFFF00"/>
                </a:solidFill>
              </a:rPr>
              <a:t>/</a:t>
            </a:r>
            <a:r>
              <a:rPr lang="en-US" dirty="0">
                <a:solidFill>
                  <a:srgbClr val="FFFF00"/>
                </a:solidFill>
              </a:rPr>
              <a:t>FP</a:t>
            </a:r>
            <a:r>
              <a:rPr lang="el-GR" dirty="0">
                <a:solidFill>
                  <a:srgbClr val="FFFF00"/>
                </a:solidFill>
              </a:rPr>
              <a:t>=5)</a:t>
            </a:r>
          </a:p>
        </p:txBody>
      </p:sp>
    </p:spTree>
    <p:extLst>
      <p:ext uri="{BB962C8B-B14F-4D97-AF65-F5344CB8AC3E}">
        <p14:creationId xmlns:p14="http://schemas.microsoft.com/office/powerpoint/2010/main" val="28257561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l-GR" u="sng" dirty="0">
                <a:solidFill>
                  <a:srgbClr val="FFFF00"/>
                </a:solidFill>
              </a:rPr>
              <a:t>Το μονοπάτι σημάτων </a:t>
            </a:r>
            <a:r>
              <a:rPr lang="en-US" u="sng" dirty="0">
                <a:solidFill>
                  <a:srgbClr val="FFFF00"/>
                </a:solidFill>
              </a:rPr>
              <a:t>RAF</a:t>
            </a:r>
            <a:r>
              <a:rPr lang="el-GR" u="sng" dirty="0">
                <a:solidFill>
                  <a:srgbClr val="FFFF00"/>
                </a:solidFill>
              </a:rPr>
              <a:t> (</a:t>
            </a:r>
            <a:r>
              <a:rPr lang="en-US" u="sng" dirty="0">
                <a:solidFill>
                  <a:srgbClr val="FFFF00"/>
                </a:solidFill>
              </a:rPr>
              <a:t>RAF signaling pathway</a:t>
            </a:r>
            <a:r>
              <a:rPr lang="el-GR" u="sng" dirty="0">
                <a:solidFill>
                  <a:srgbClr val="FFFF00"/>
                </a:solidFill>
              </a:rPr>
              <a:t>)</a:t>
            </a:r>
            <a:r>
              <a:rPr lang="el-GR" dirty="0"/>
              <a:t/>
            </a:r>
            <a:br>
              <a:rPr lang="el-GR" dirty="0"/>
            </a:br>
            <a:endParaRPr lang="el-GR" dirty="0"/>
          </a:p>
        </p:txBody>
      </p:sp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58161"/>
            <a:ext cx="8091914" cy="4523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395230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just"/>
            <a:r>
              <a:rPr lang="el-GR" dirty="0">
                <a:solidFill>
                  <a:srgbClr val="FFFF00"/>
                </a:solidFill>
              </a:rPr>
              <a:t>Το </a:t>
            </a:r>
            <a:r>
              <a:rPr lang="el-GR" dirty="0" err="1">
                <a:solidFill>
                  <a:srgbClr val="FFFF00"/>
                </a:solidFill>
              </a:rPr>
              <a:t>σηματοδοτικό</a:t>
            </a:r>
            <a:r>
              <a:rPr lang="el-GR" dirty="0">
                <a:solidFill>
                  <a:srgbClr val="FFFF00"/>
                </a:solidFill>
              </a:rPr>
              <a:t> μονοπάτι  </a:t>
            </a:r>
            <a:r>
              <a:rPr lang="en-US" dirty="0">
                <a:solidFill>
                  <a:srgbClr val="FFFF00"/>
                </a:solidFill>
              </a:rPr>
              <a:t>RAF </a:t>
            </a:r>
            <a:r>
              <a:rPr lang="el-GR" dirty="0">
                <a:solidFill>
                  <a:srgbClr val="FFFF00"/>
                </a:solidFill>
              </a:rPr>
              <a:t>το οποίο φαίνεται στο ανωτέρω σχήμα </a:t>
            </a:r>
            <a:r>
              <a:rPr lang="el-GR" dirty="0" smtClean="0">
                <a:solidFill>
                  <a:srgbClr val="FFFF00"/>
                </a:solidFill>
              </a:rPr>
              <a:t>περιγράφει </a:t>
            </a:r>
            <a:r>
              <a:rPr lang="el-GR" dirty="0">
                <a:solidFill>
                  <a:srgbClr val="FFFF00"/>
                </a:solidFill>
              </a:rPr>
              <a:t>τις </a:t>
            </a:r>
            <a:r>
              <a:rPr lang="el-GR" dirty="0" err="1">
                <a:solidFill>
                  <a:srgbClr val="FFFF00"/>
                </a:solidFill>
              </a:rPr>
              <a:t>διακυτταρικές</a:t>
            </a:r>
            <a:r>
              <a:rPr lang="el-GR" dirty="0">
                <a:solidFill>
                  <a:srgbClr val="FFFF00"/>
                </a:solidFill>
              </a:rPr>
              <a:t> συσχετίσεις ανάμεσα στα διαφορετικά μόρια που αλληλεπιδρούν για τη μετάδοση του σήματος</a:t>
            </a:r>
            <a:r>
              <a:rPr lang="el-GR" dirty="0"/>
              <a:t>. </a:t>
            </a:r>
            <a:endParaRPr lang="el-GR" dirty="0" smtClean="0"/>
          </a:p>
          <a:p>
            <a:pPr algn="just"/>
            <a:r>
              <a:rPr lang="el-GR" dirty="0">
                <a:solidFill>
                  <a:srgbClr val="FFFF00"/>
                </a:solidFill>
              </a:rPr>
              <a:t>Μ</a:t>
            </a:r>
            <a:r>
              <a:rPr lang="el-GR" dirty="0" smtClean="0">
                <a:solidFill>
                  <a:srgbClr val="FFFF00"/>
                </a:solidFill>
              </a:rPr>
              <a:t>ελετήθηκαν </a:t>
            </a:r>
            <a:r>
              <a:rPr lang="el-GR" dirty="0">
                <a:solidFill>
                  <a:srgbClr val="FFFF00"/>
                </a:solidFill>
              </a:rPr>
              <a:t>τα επίπεδα έκφρασης 11 φωσφορούχων </a:t>
            </a:r>
            <a:r>
              <a:rPr lang="el-GR" dirty="0" err="1">
                <a:solidFill>
                  <a:srgbClr val="FFFF00"/>
                </a:solidFill>
              </a:rPr>
              <a:t>πρωτεινών</a:t>
            </a:r>
            <a:r>
              <a:rPr lang="el-GR" dirty="0">
                <a:solidFill>
                  <a:srgbClr val="FFFF00"/>
                </a:solidFill>
              </a:rPr>
              <a:t> και </a:t>
            </a:r>
            <a:r>
              <a:rPr lang="el-GR" dirty="0" err="1">
                <a:solidFill>
                  <a:srgbClr val="FFFF00"/>
                </a:solidFill>
              </a:rPr>
              <a:t>φωσφολιπιδίων</a:t>
            </a:r>
            <a:r>
              <a:rPr lang="el-GR" dirty="0">
                <a:solidFill>
                  <a:srgbClr val="FFFF00"/>
                </a:solidFill>
              </a:rPr>
              <a:t> σε 1200 άτομα με βάση την </a:t>
            </a:r>
            <a:r>
              <a:rPr lang="el-GR" dirty="0" err="1">
                <a:solidFill>
                  <a:srgbClr val="FFFF00"/>
                </a:solidFill>
              </a:rPr>
              <a:t>κυτομετρία</a:t>
            </a:r>
            <a:r>
              <a:rPr lang="el-GR" dirty="0">
                <a:solidFill>
                  <a:srgbClr val="FFFF00"/>
                </a:solidFill>
              </a:rPr>
              <a:t> (</a:t>
            </a:r>
            <a:r>
              <a:rPr lang="en-US" dirty="0" err="1">
                <a:solidFill>
                  <a:srgbClr val="FFFF00"/>
                </a:solidFill>
              </a:rPr>
              <a:t>cytometry</a:t>
            </a:r>
            <a:r>
              <a:rPr lang="el-GR" dirty="0">
                <a:solidFill>
                  <a:srgbClr val="FFFF00"/>
                </a:solidFill>
              </a:rPr>
              <a:t>).</a:t>
            </a:r>
          </a:p>
          <a:p>
            <a:pPr algn="just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550434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Τίτλος 1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pPr algn="just"/>
            <a:r>
              <a:rPr lang="el-GR" sz="2800" dirty="0">
                <a:solidFill>
                  <a:srgbClr val="FFFF00"/>
                </a:solidFill>
              </a:rPr>
              <a:t>Πέραν των στοιχείων που πήραμε με παρατήρηση μετρήθηκαν και τα επίπεδα των 11 μορίων μετά </a:t>
            </a:r>
            <a:r>
              <a:rPr lang="el-GR" sz="2800" dirty="0" smtClean="0">
                <a:solidFill>
                  <a:srgbClr val="FFFF00"/>
                </a:solidFill>
              </a:rPr>
              <a:t>από 6 διαφορετικές διεγέρσεις </a:t>
            </a:r>
            <a:r>
              <a:rPr lang="el-GR" sz="2800" dirty="0">
                <a:solidFill>
                  <a:srgbClr val="FFFF00"/>
                </a:solidFill>
              </a:rPr>
              <a:t>που έγιναν από άλλα κύτταρα. </a:t>
            </a:r>
            <a:endParaRPr lang="el-GR" sz="2800" dirty="0" smtClean="0">
              <a:solidFill>
                <a:srgbClr val="FFFF00"/>
              </a:solidFill>
            </a:endParaRPr>
          </a:p>
          <a:p>
            <a:pPr algn="just"/>
            <a:endParaRPr lang="el-GR" dirty="0"/>
          </a:p>
        </p:txBody>
      </p:sp>
      <p:pic>
        <p:nvPicPr>
          <p:cNvPr id="6" name="Εικόνα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2060848"/>
            <a:ext cx="6768752" cy="4553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9757726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Θέση περιεχομένου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50" y="511757"/>
            <a:ext cx="7830900" cy="55074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657909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u="sng" dirty="0" smtClean="0">
                <a:solidFill>
                  <a:srgbClr val="FFFF00"/>
                </a:solidFill>
              </a:rPr>
              <a:t>Συμπεράσματα</a:t>
            </a:r>
            <a:endParaRPr lang="el-GR" u="sng" dirty="0">
              <a:solidFill>
                <a:srgbClr val="FFFF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68552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el-GR" dirty="0">
                <a:solidFill>
                  <a:srgbClr val="FFFF00"/>
                </a:solidFill>
              </a:rPr>
              <a:t>Δίκτυα με παρεμβολή (έγχρωμα δίκτυα)  εμφανίζουν καλύτερα ποσοστά ανακατασκευής του δικτύου σε σύγκριση με τα δίκτυα με απλή παρατήρηση (ασπρόμαυρα δίκτυα).</a:t>
            </a:r>
          </a:p>
          <a:p>
            <a:pPr algn="just"/>
            <a:r>
              <a:rPr lang="el-GR" dirty="0">
                <a:solidFill>
                  <a:srgbClr val="FFFF00"/>
                </a:solidFill>
              </a:rPr>
              <a:t>Ανακατασκευή δικτύων με μη κατευθυνόμενα άκρα δίνει καλύτερους συντελεστές </a:t>
            </a:r>
            <a:r>
              <a:rPr lang="en-US" dirty="0">
                <a:solidFill>
                  <a:srgbClr val="FFFF00"/>
                </a:solidFill>
              </a:rPr>
              <a:t>AUC </a:t>
            </a:r>
            <a:r>
              <a:rPr lang="el-GR" dirty="0">
                <a:solidFill>
                  <a:srgbClr val="FFFF00"/>
                </a:solidFill>
              </a:rPr>
              <a:t>και </a:t>
            </a:r>
            <a:r>
              <a:rPr lang="en-US" dirty="0">
                <a:solidFill>
                  <a:srgbClr val="FFFF00"/>
                </a:solidFill>
              </a:rPr>
              <a:t>TF</a:t>
            </a:r>
            <a:r>
              <a:rPr lang="el-GR" dirty="0">
                <a:solidFill>
                  <a:srgbClr val="FFFF00"/>
                </a:solidFill>
              </a:rPr>
              <a:t>/</a:t>
            </a:r>
            <a:r>
              <a:rPr lang="en-US" dirty="0">
                <a:solidFill>
                  <a:srgbClr val="FFFF00"/>
                </a:solidFill>
              </a:rPr>
              <a:t>FP</a:t>
            </a:r>
            <a:r>
              <a:rPr lang="el-GR" dirty="0">
                <a:solidFill>
                  <a:srgbClr val="FFFF00"/>
                </a:solidFill>
              </a:rPr>
              <a:t> σε σύγκριση με τα δίκτυα με κατευθυνόμενα άκρα. </a:t>
            </a:r>
          </a:p>
          <a:p>
            <a:pPr algn="just"/>
            <a:r>
              <a:rPr lang="el-GR" dirty="0">
                <a:solidFill>
                  <a:srgbClr val="FFFF00"/>
                </a:solidFill>
              </a:rPr>
              <a:t>Δηλαδή από τα δεδομένα με παρεμβολή υπάρχει πολύ μεγαλύτερη πληροφορία σε σύγκριση με τα δεδομένα με απλή παρατήρηση. </a:t>
            </a:r>
          </a:p>
          <a:p>
            <a:pPr algn="just"/>
            <a:r>
              <a:rPr lang="el-GR" dirty="0">
                <a:solidFill>
                  <a:srgbClr val="FFFF00"/>
                </a:solidFill>
              </a:rPr>
              <a:t>Επίσης το να ανακατασκευάσουμε το δίκτυο με μη κατευθυνόμενα άκρα είναι πιο εύκολο σε σύγκριση με το να το ανακατασκευάσουμε με κατευθυνόμενα άκρα</a:t>
            </a:r>
            <a:r>
              <a:rPr lang="el-GR" dirty="0"/>
              <a:t>.</a:t>
            </a: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24839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Η απορρύθμιση των κυτταρικών μηχανισμών συνίσταται σε τρείς τομείς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  <a:endParaRPr lang="el-GR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l-GR" dirty="0" err="1" smtClean="0">
                <a:solidFill>
                  <a:srgbClr val="FFFF00"/>
                </a:solidFill>
              </a:rPr>
              <a:t>Α.Υποδοχή</a:t>
            </a:r>
            <a:r>
              <a:rPr lang="el-GR" dirty="0" smtClean="0">
                <a:solidFill>
                  <a:srgbClr val="FFFF00"/>
                </a:solidFill>
              </a:rPr>
              <a:t> σημάτων</a:t>
            </a:r>
          </a:p>
          <a:p>
            <a:pPr marL="0" indent="0" algn="just">
              <a:buNone/>
            </a:pPr>
            <a:r>
              <a:rPr lang="el-GR" dirty="0" err="1" smtClean="0">
                <a:solidFill>
                  <a:srgbClr val="FFFF00"/>
                </a:solidFill>
              </a:rPr>
              <a:t>Β.Διακυτταρικές</a:t>
            </a:r>
            <a:r>
              <a:rPr lang="el-GR" dirty="0" smtClean="0">
                <a:solidFill>
                  <a:srgbClr val="FFFF00"/>
                </a:solidFill>
              </a:rPr>
              <a:t> απαντήσεις</a:t>
            </a:r>
          </a:p>
          <a:p>
            <a:pPr marL="0" indent="0" algn="just">
              <a:buNone/>
            </a:pPr>
            <a:r>
              <a:rPr lang="el-GR" dirty="0" err="1" smtClean="0">
                <a:solidFill>
                  <a:srgbClr val="FFFF00"/>
                </a:solidFill>
              </a:rPr>
              <a:t>Γ.Επικοινωνία</a:t>
            </a:r>
            <a:r>
              <a:rPr lang="el-GR" dirty="0" smtClean="0">
                <a:solidFill>
                  <a:srgbClr val="FFFF00"/>
                </a:solidFill>
              </a:rPr>
              <a:t> μεταξύ διαφορετικών κυτταρικών ομάδων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Η κατανόηση και μοντελοποίηση των ανωμαλιών αυτών μπορεί να οδηγήσει στην ανακάλυψη των κατάλληλων φαρμάκων για την αντιμετώπιση τους.</a:t>
            </a:r>
          </a:p>
          <a:p>
            <a:pPr marL="0" indent="0" algn="just">
              <a:buNone/>
            </a:pP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92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12974"/>
          </a:xfrm>
        </p:spPr>
        <p:txBody>
          <a:bodyPr>
            <a:normAutofit fontScale="90000"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ΥΠΟΛΟΓΙΣΤΙΚΕΣ ΜΕΘΟΔΟΙ ΣΤΗ ΣΥΣΤΗΜΙΚΗ ΒΙΟΛΟΓΙΑ</a:t>
            </a:r>
            <a:br>
              <a:rPr lang="el-GR" dirty="0" smtClean="0">
                <a:solidFill>
                  <a:srgbClr val="FFFF00"/>
                </a:solidFill>
              </a:rPr>
            </a:b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Οι πρόσφατες πρόοδοι στις πειραματικές τεχνικές της μοριακής βιολογίας έχουν δημιουργήσει ένα μεγάλο εύρος δεδομένων.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Η ανάλυση των δεδομένων αυτών απαιτεί σύγχρονες υπολογιστικές τεχνικές και αλγορίθμους για την εξαγωγή συμπερασμάτων.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Έτσι μπορούμε να κατανοήσουμε τις χαρακτηριστικές ιδιότητες και μηχανισμούς των οργανισμών. 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 Μπορούμε να κατανοήσουμε μέσω πειραμάτων γιατί ορισμένες διαταραχές γενετικών και μοριακών μηχανισμών οδηγούν στις ασθένειες.  </a:t>
            </a:r>
            <a:endParaRPr lang="el-GR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433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cap="all" dirty="0" err="1" smtClean="0">
                <a:solidFill>
                  <a:srgbClr val="FFFF00"/>
                </a:solidFill>
              </a:rPr>
              <a:t>μικροσυστοιχ</a:t>
            </a:r>
            <a:r>
              <a:rPr lang="en-US" cap="all" dirty="0" err="1" smtClean="0">
                <a:solidFill>
                  <a:srgbClr val="FFFF00"/>
                </a:solidFill>
              </a:rPr>
              <a:t>i</a:t>
            </a:r>
            <a:r>
              <a:rPr lang="el-GR" cap="all" dirty="0" err="1" smtClean="0">
                <a:solidFill>
                  <a:srgbClr val="FFFF00"/>
                </a:solidFill>
              </a:rPr>
              <a:t>εσ</a:t>
            </a:r>
            <a:r>
              <a:rPr lang="el-GR" cap="all" dirty="0" smtClean="0">
                <a:solidFill>
                  <a:srgbClr val="FFFF00"/>
                </a:solidFill>
              </a:rPr>
              <a:t> </a:t>
            </a:r>
            <a:r>
              <a:rPr lang="el-GR" cap="all" dirty="0" err="1" smtClean="0">
                <a:solidFill>
                  <a:srgbClr val="FFFF00"/>
                </a:solidFill>
              </a:rPr>
              <a:t>γονιδ</a:t>
            </a:r>
            <a:r>
              <a:rPr lang="en-US" cap="all" dirty="0" err="1" smtClean="0">
                <a:solidFill>
                  <a:srgbClr val="FFFF00"/>
                </a:solidFill>
              </a:rPr>
              <a:t>i</a:t>
            </a:r>
            <a:r>
              <a:rPr lang="el-GR" cap="all" dirty="0" smtClean="0">
                <a:solidFill>
                  <a:srgbClr val="FFFF00"/>
                </a:solidFill>
              </a:rPr>
              <a:t>ων (</a:t>
            </a:r>
            <a:r>
              <a:rPr lang="en-US" cap="all" dirty="0" smtClean="0">
                <a:solidFill>
                  <a:srgbClr val="FFFF00"/>
                </a:solidFill>
              </a:rPr>
              <a:t>microarrays)</a:t>
            </a:r>
            <a:endParaRPr lang="el-GR" cap="all" dirty="0">
              <a:solidFill>
                <a:srgbClr val="FFFF00"/>
              </a:solidFill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310034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l-GR" sz="2800" dirty="0" smtClean="0">
                <a:solidFill>
                  <a:srgbClr val="FFFF00"/>
                </a:solidFill>
              </a:rPr>
              <a:t>Ανάπτυξη τεχνολογίας </a:t>
            </a:r>
            <a:r>
              <a:rPr lang="en-US" sz="2800" dirty="0" smtClean="0">
                <a:solidFill>
                  <a:srgbClr val="FFFF00"/>
                </a:solidFill>
              </a:rPr>
              <a:t>Microarray </a:t>
            </a:r>
            <a:r>
              <a:rPr lang="el-GR" sz="2800" dirty="0" smtClean="0">
                <a:solidFill>
                  <a:srgbClr val="FFFF00"/>
                </a:solidFill>
              </a:rPr>
              <a:t>τα τελευταία χρόνια μας δίνει τη δυνατότητα να απομονώσουμε γονίδια και να ελέγξουμε την έκφρασή τους.</a:t>
            </a:r>
            <a:endParaRPr lang="el-GR" sz="2800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780928"/>
            <a:ext cx="7344816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974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l-GR" dirty="0" smtClean="0">
                <a:solidFill>
                  <a:srgbClr val="FFFF00"/>
                </a:solidFill>
              </a:rPr>
              <a:t>Στο φυσικό περιβάλλον οι οργανισμοί αντιδρούν στις διαταραχές του περιβάλλοντος μεταβάλλοντας την ποσότητα του γονιδιακού </a:t>
            </a:r>
            <a:r>
              <a:rPr lang="el-GR" dirty="0" err="1" smtClean="0">
                <a:solidFill>
                  <a:srgbClr val="FFFF00"/>
                </a:solidFill>
              </a:rPr>
              <a:t>προιόντος</a:t>
            </a:r>
            <a:r>
              <a:rPr lang="el-GR" dirty="0" smtClean="0">
                <a:solidFill>
                  <a:srgbClr val="FFFF00"/>
                </a:solidFill>
              </a:rPr>
              <a:t> που παράγει το κάθε γονίδιο.</a:t>
            </a:r>
          </a:p>
          <a:p>
            <a:pPr algn="just"/>
            <a:r>
              <a:rPr lang="el-GR" dirty="0" smtClean="0">
                <a:solidFill>
                  <a:srgbClr val="FFFF00"/>
                </a:solidFill>
              </a:rPr>
              <a:t>Τις μεταβολές αυτές μπορούμε να τις παρατηρήσουμε με τα </a:t>
            </a:r>
            <a:r>
              <a:rPr lang="en-US" dirty="0" smtClean="0">
                <a:solidFill>
                  <a:srgbClr val="FFFF00"/>
                </a:solidFill>
              </a:rPr>
              <a:t>Microarrays</a:t>
            </a:r>
            <a:r>
              <a:rPr lang="el-GR" dirty="0" smtClean="0">
                <a:solidFill>
                  <a:srgbClr val="FFFF00"/>
                </a:solidFill>
              </a:rPr>
              <a:t> ακολουθώντας πέντε βήματα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l-GR" dirty="0" smtClean="0">
                <a:solidFill>
                  <a:srgbClr val="FFFF00"/>
                </a:solidFill>
              </a:rPr>
              <a:t>Σχεδιασμός πειράματος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l-GR" dirty="0" err="1" smtClean="0">
                <a:solidFill>
                  <a:srgbClr val="FFFF00"/>
                </a:solidFill>
              </a:rPr>
              <a:t>Προεπεξεργασία</a:t>
            </a:r>
            <a:r>
              <a:rPr lang="el-GR" dirty="0" smtClean="0">
                <a:solidFill>
                  <a:srgbClr val="FFFF00"/>
                </a:solidFill>
              </a:rPr>
              <a:t> δεδομένων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l-GR" dirty="0" smtClean="0">
                <a:solidFill>
                  <a:srgbClr val="FFFF00"/>
                </a:solidFill>
              </a:rPr>
              <a:t>Εξαγωγή συμπερασμάτων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l-GR" dirty="0" smtClean="0">
                <a:solidFill>
                  <a:srgbClr val="FFFF00"/>
                </a:solidFill>
              </a:rPr>
              <a:t>Ταξινόμηση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l-GR" dirty="0" smtClean="0">
                <a:solidFill>
                  <a:srgbClr val="FFFF00"/>
                </a:solidFill>
              </a:rPr>
              <a:t>Αξιολόγηση συμπερασμάτων</a:t>
            </a:r>
          </a:p>
        </p:txBody>
      </p:sp>
    </p:spTree>
    <p:extLst>
      <p:ext uri="{BB962C8B-B14F-4D97-AF65-F5344CB8AC3E}">
        <p14:creationId xmlns:p14="http://schemas.microsoft.com/office/powerpoint/2010/main" val="3191492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r>
              <a:rPr lang="el-GR" dirty="0" smtClean="0">
                <a:solidFill>
                  <a:srgbClr val="FFFF00"/>
                </a:solidFill>
              </a:rPr>
              <a:t>Διαδικασία ιδιαίτερα δύσκολη και περίπλοκη</a:t>
            </a:r>
            <a:r>
              <a:rPr lang="en-US" dirty="0" smtClean="0">
                <a:solidFill>
                  <a:srgbClr val="FFFF00"/>
                </a:solidFill>
              </a:rPr>
              <a:t>:</a:t>
            </a:r>
          </a:p>
          <a:p>
            <a:pPr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Γενετικό υλικό δε γίνεται διακριτό στις θέσεις των πλακιδίων</a:t>
            </a:r>
          </a:p>
          <a:p>
            <a:pPr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Φθορά γενετικού υλικού λόγω θορύβου</a:t>
            </a:r>
          </a:p>
          <a:p>
            <a:pPr algn="just">
              <a:buFontTx/>
              <a:buChar char="-"/>
            </a:pPr>
            <a:r>
              <a:rPr lang="el-GR" dirty="0" smtClean="0">
                <a:solidFill>
                  <a:srgbClr val="FFFF00"/>
                </a:solidFill>
              </a:rPr>
              <a:t>Ταξινόμηση των αποτελεσμάτων είναι ιδιαίτερα δύσκολη και απαιτεί τη χρήση προηγμένων αλγορίθμων</a:t>
            </a:r>
          </a:p>
          <a:p>
            <a:r>
              <a:rPr lang="el-GR" dirty="0" smtClean="0">
                <a:solidFill>
                  <a:srgbClr val="FFFF00"/>
                </a:solidFill>
              </a:rPr>
              <a:t>Επιστήμονες επιδιώκουν να αναπαραστήσουν τη χαμένη γενετική πληροφορία </a:t>
            </a:r>
          </a:p>
          <a:p>
            <a:pPr marL="0" indent="0">
              <a:buNone/>
            </a:pPr>
            <a:endParaRPr lang="el-GR" dirty="0" smtClean="0">
              <a:solidFill>
                <a:srgbClr val="FFFF00"/>
              </a:solidFill>
            </a:endParaRPr>
          </a:p>
          <a:p>
            <a:pPr>
              <a:buFontTx/>
              <a:buChar char="-"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36811279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3166</Words>
  <Application>Microsoft Office PowerPoint</Application>
  <PresentationFormat>Προβολή στην οθόνη (4:3)</PresentationFormat>
  <Paragraphs>206</Paragraphs>
  <Slides>45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45</vt:i4>
      </vt:variant>
    </vt:vector>
  </HeadingPairs>
  <TitlesOfParts>
    <vt:vector size="46" baseType="lpstr">
      <vt:lpstr>Θέμα του Office</vt:lpstr>
      <vt:lpstr>SYSTEMS BIOLOGY IN DRUG DISCOVERY</vt:lpstr>
      <vt:lpstr>ΠΕΡΙΕΧΟΜΕΝΑ ΠΑΡΟΥΣΙΑΣΗΣ</vt:lpstr>
      <vt:lpstr>ΕΙΣΑΓΩΓΗ</vt:lpstr>
      <vt:lpstr>Παρουσίαση του PowerPoint</vt:lpstr>
      <vt:lpstr>Παρουσίαση του PowerPoint</vt:lpstr>
      <vt:lpstr>ΥΠΟΛΟΓΙΣΤΙΚΕΣ ΜΕΘΟΔΟΙ ΣΤΗ ΣΥΣΤΗΜΙΚΗ ΒΙΟΛΟΓΙΑ </vt:lpstr>
      <vt:lpstr>μικροσυστοιχiεσ γονιδiων (microarrays)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ΑΝΑΓΩΓΗ ΤΩΝ ΕΡΓΑΣΤΗΡΙΑΚΩΝ ΔΕΔΟΜΕΝΩΝ ΣΕ ΓΟΝΙΔΙΑΚΗ ΚΛΙΜΑΚΑ </vt:lpstr>
      <vt:lpstr>ΜΕΘΟΔΟΙ ΣΥΛΛΟΓΗΣ ΔΕΔΟΜΕΝΩΝ</vt:lpstr>
      <vt:lpstr>Παρουσίαση του PowerPoint</vt:lpstr>
      <vt:lpstr>Παρουσίαση του PowerPoint</vt:lpstr>
      <vt:lpstr>Παρουσίαση του PowerPoint</vt:lpstr>
      <vt:lpstr>ΛΑΘΗ ΣΕ ΠΕΙΡΑΜΑΤΙΚΑ ΔΕΔΟΜΕΝΑ</vt:lpstr>
      <vt:lpstr>Παρουσίαση του PowerPoint</vt:lpstr>
      <vt:lpstr>Παρουσίαση του PowerPoint</vt:lpstr>
      <vt:lpstr>ΤΡΟΠΟΙ ΑΝΙΧΝΕΥΣΗΣ ΡΥΘΜΙΣΤΙΚΩΝ ΔΙΚΤΥΩΝ (REGULATORY NETWORKS)</vt:lpstr>
      <vt:lpstr>Παρουσίαση του PowerPoint</vt:lpstr>
      <vt:lpstr>ΜΟΝΤΕΛΑ GAUSS-BAYES ΓΙΑ ΑΝΑΛΥΣΗ ΔΙΚΤΥΩΝ ΠΡΩΤΕΙΝΩΝ ΚΑΙ ΓΟΝΙΔΙΩΝ 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BAYES GAUSSIAN ANALYSIS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Παρουσίαση του PowerPoint</vt:lpstr>
      <vt:lpstr>Αξιολόγηση των δεδομένων</vt:lpstr>
      <vt:lpstr>Παρουσίαση του PowerPoint</vt:lpstr>
      <vt:lpstr>Παρουσίαση του PowerPoint</vt:lpstr>
      <vt:lpstr>Το μονοπάτι σημάτων RAF (RAF signaling pathway) </vt:lpstr>
      <vt:lpstr>Παρουσίαση του PowerPoint</vt:lpstr>
      <vt:lpstr>Παρουσίαση του PowerPoint</vt:lpstr>
      <vt:lpstr>Παρουσίαση του PowerPoint</vt:lpstr>
      <vt:lpstr>Συμπεράσματα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SYSTEMS BIOLOGY IN DRUG DISCOVERY</dc:title>
  <dc:creator>FAETHON</dc:creator>
  <cp:lastModifiedBy>FAETHON</cp:lastModifiedBy>
  <cp:revision>89</cp:revision>
  <dcterms:created xsi:type="dcterms:W3CDTF">2013-12-29T10:05:31Z</dcterms:created>
  <dcterms:modified xsi:type="dcterms:W3CDTF">2014-03-01T17:35:52Z</dcterms:modified>
</cp:coreProperties>
</file>